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35" r:id="rId3"/>
    <p:sldId id="336" r:id="rId4"/>
    <p:sldId id="338" r:id="rId5"/>
    <p:sldId id="339" r:id="rId6"/>
    <p:sldId id="340" r:id="rId7"/>
    <p:sldId id="337" r:id="rId8"/>
    <p:sldId id="287" r:id="rId9"/>
    <p:sldId id="343" r:id="rId10"/>
    <p:sldId id="342" r:id="rId11"/>
    <p:sldId id="302" r:id="rId12"/>
    <p:sldId id="304" r:id="rId13"/>
    <p:sldId id="344" r:id="rId14"/>
    <p:sldId id="347" r:id="rId15"/>
    <p:sldId id="348" r:id="rId16"/>
    <p:sldId id="388" r:id="rId17"/>
    <p:sldId id="446" r:id="rId18"/>
    <p:sldId id="447" r:id="rId19"/>
    <p:sldId id="448" r:id="rId20"/>
    <p:sldId id="450" r:id="rId21"/>
    <p:sldId id="451" r:id="rId22"/>
    <p:sldId id="401" r:id="rId23"/>
    <p:sldId id="452" r:id="rId24"/>
    <p:sldId id="423" r:id="rId25"/>
  </p:sldIdLst>
  <p:sldSz cx="12192000" cy="6858000"/>
  <p:notesSz cx="6858000" cy="9144000"/>
  <p:defaultTextStyle>
    <a:defPPr>
      <a:defRPr lang="ru-B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hyperlink" Target="https://www.who.int/infection-prevention/publications/core-components/en/"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hyperlink" Target="https://www.who.int/infection-prevention/publications/core-components/en/" TargetMode="Externa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3E6AC-DE26-4685-8A46-B06EACC1896B}" type="doc">
      <dgm:prSet loTypeId="urn:microsoft.com/office/officeart/2005/8/layout/vList3#1" loCatId="list" qsTypeId="urn:microsoft.com/office/officeart/2005/8/quickstyle/simple1" qsCatId="simple" csTypeId="urn:microsoft.com/office/officeart/2005/8/colors/accent2_1" csCatId="accent2" phldr="1"/>
      <dgm:spPr>
        <a:scene3d>
          <a:camera prst="orthographicFront">
            <a:rot lat="0" lon="0" rev="0"/>
          </a:camera>
          <a:lightRig rig="contrasting" dir="t">
            <a:rot lat="0" lon="0" rev="1500000"/>
          </a:lightRig>
        </a:scene3d>
      </dgm:spPr>
      <dgm:t>
        <a:bodyPr/>
        <a:lstStyle/>
        <a:p>
          <a:endParaRPr lang="ru-RU"/>
        </a:p>
      </dgm:t>
    </dgm:pt>
    <dgm:pt modelId="{5CF4DEF0-9E3D-4813-898E-AA922DBF484C}">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ru-RU" sz="1800" dirty="0"/>
            <a:t>Руководство Всемирной организации здравоохранения (ВОЗ) по основным компонентам программ профилактики инфекций и инфекционного контроля на уровне учреждений неотложной медицинской помощи (Руководящие принципы ВОЗ по основным компонентам программ профилактики инфекций и инфекционного контроля на национальном уровне и на уровне медицинских учреждений экстренной помощи. Женева: ВОЗ; 2016 (</a:t>
          </a:r>
          <a:r>
            <a:rPr lang="ru-RU" sz="1800" u="sng" dirty="0">
              <a:hlinkClick xmlns:r="http://schemas.openxmlformats.org/officeDocument/2006/relationships" r:id="rId1"/>
            </a:rPr>
            <a:t>https://www.who.int/infection-prevention/publications/core-components/en/</a:t>
          </a:r>
          <a:r>
            <a:rPr lang="ru-RU" sz="1800" u="sng" dirty="0"/>
            <a:t>, </a:t>
          </a:r>
          <a:r>
            <a:rPr lang="ru-RU" sz="1800" dirty="0"/>
            <a:t>по состоянию на 12 января 2019 г.) </a:t>
          </a:r>
        </a:p>
      </dgm:t>
    </dgm:pt>
    <dgm:pt modelId="{B00A3E4C-DCBD-4FDF-B605-2EDDBABBA839}" type="parTrans" cxnId="{EE6A19BC-73DE-4838-86DB-9276DCCC5D28}">
      <dgm:prSet/>
      <dgm:spPr/>
      <dgm:t>
        <a:bodyPr/>
        <a:lstStyle/>
        <a:p>
          <a:endParaRPr lang="ru-RU"/>
        </a:p>
      </dgm:t>
    </dgm:pt>
    <dgm:pt modelId="{7F7309D7-D616-4BD1-9802-53FE993358D4}" type="sibTrans" cxnId="{EE6A19BC-73DE-4838-86DB-9276DCCC5D28}">
      <dgm:prSet/>
      <dgm:spPr/>
      <dgm:t>
        <a:bodyPr/>
        <a:lstStyle/>
        <a:p>
          <a:endParaRPr lang="ru-RU"/>
        </a:p>
      </dgm:t>
    </dgm:pt>
    <dgm:pt modelId="{7FA2A9ED-E6EB-44F9-86E1-3C52DF007710}">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ru-RU" dirty="0"/>
            <a:t>предварительное практическое руководство по содействию реализации руководящих принципов Всемирной организации здравоохранения (ВОЗ) по основным компонентам программ профилактики инфекций и инфекционного контроля «Совершенствование профилактики инфекций и инфекционного контроля на уровне медицинского учреждения» Предварительное практическое руководство по содействию реализации руководящих принципов ВОЗ по основным компонентам программ профилактики инфекций и инфекционного контроля.. Женева: ВОЗ; 2017  (</a:t>
          </a:r>
          <a:r>
            <a:rPr lang="ru-RU" dirty="0">
              <a:solidFill>
                <a:schemeClr val="bg2">
                  <a:lumMod val="50000"/>
                </a:schemeClr>
              </a:solidFill>
            </a:rPr>
            <a:t>http://www.who.int/infection-prevention/tools/core-components/en</a:t>
          </a:r>
          <a:r>
            <a:rPr lang="ru-RU" dirty="0"/>
            <a:t>/, по состоянию на 12 января 2019 г)</a:t>
          </a:r>
        </a:p>
      </dgm:t>
    </dgm:pt>
    <dgm:pt modelId="{C099C375-C98B-4355-9621-ED9FC668EDD8}" type="parTrans" cxnId="{13921B12-FABD-4C03-BAEB-9B170E2A5831}">
      <dgm:prSet/>
      <dgm:spPr/>
      <dgm:t>
        <a:bodyPr/>
        <a:lstStyle/>
        <a:p>
          <a:endParaRPr lang="ru-RU"/>
        </a:p>
      </dgm:t>
    </dgm:pt>
    <dgm:pt modelId="{7DD18348-3F09-4BC2-A04B-07A676905BDC}" type="sibTrans" cxnId="{13921B12-FABD-4C03-BAEB-9B170E2A5831}">
      <dgm:prSet/>
      <dgm:spPr/>
      <dgm:t>
        <a:bodyPr/>
        <a:lstStyle/>
        <a:p>
          <a:endParaRPr lang="ru-RU"/>
        </a:p>
      </dgm:t>
    </dgm:pt>
    <dgm:pt modelId="{6FF47B0F-276F-424D-9C23-D3830E4396BA}" type="pres">
      <dgm:prSet presAssocID="{E463E6AC-DE26-4685-8A46-B06EACC1896B}" presName="linearFlow" presStyleCnt="0">
        <dgm:presLayoutVars>
          <dgm:dir/>
          <dgm:resizeHandles val="exact"/>
        </dgm:presLayoutVars>
      </dgm:prSet>
      <dgm:spPr/>
    </dgm:pt>
    <dgm:pt modelId="{8B59DE8B-3DB9-4D79-8572-9A4146640D21}" type="pres">
      <dgm:prSet presAssocID="{5CF4DEF0-9E3D-4813-898E-AA922DBF484C}"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85ABBE8-8081-4F59-9038-3B3E0E0D50B9}" type="pres">
      <dgm:prSet presAssocID="{5CF4DEF0-9E3D-4813-898E-AA922DBF484C}" presName="imgShp" presStyleLbl="fgImgPlace1" presStyleIdx="0" presStyleCnt="2" custScaleX="163783" custScaleY="192199" custLinFactNeighborX="-91435" custLinFactNeighborY="-10346"/>
      <dgm:spPr>
        <a:blipFill rotWithShape="1">
          <a:blip xmlns:r="http://schemas.openxmlformats.org/officeDocument/2006/relationships" r:embed="rId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30BCD7FE-68EC-45F5-9E25-608FDBF395E5}" type="pres">
      <dgm:prSet presAssocID="{5CF4DEF0-9E3D-4813-898E-AA922DBF484C}" presName="txShp" presStyleLbl="node1" presStyleIdx="0" presStyleCnt="2" custScaleX="130347" custScaleY="153974">
        <dgm:presLayoutVars>
          <dgm:bulletEnabled val="1"/>
        </dgm:presLayoutVars>
      </dgm:prSet>
      <dgm:spPr/>
    </dgm:pt>
    <dgm:pt modelId="{CC636A78-9C0B-4DD0-9F50-B7CC2A019664}" type="pres">
      <dgm:prSet presAssocID="{7F7309D7-D616-4BD1-9802-53FE993358D4}" presName="spacing"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C4DDA8B-73C8-4EAE-AA5B-2780DAA6D2F0}" type="pres">
      <dgm:prSet presAssocID="{7FA2A9ED-E6EB-44F9-86E1-3C52DF007710}"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6F956C1-E9F4-45BB-81E4-663524806976}" type="pres">
      <dgm:prSet presAssocID="{7FA2A9ED-E6EB-44F9-86E1-3C52DF007710}" presName="imgShp" presStyleLbl="fgImgPlace1" presStyleIdx="1" presStyleCnt="2" custScaleX="153037" custScaleY="182638" custLinFactNeighborX="-84304" custLinFactNeighborY="9734"/>
      <dgm:spPr>
        <a:blipFill rotWithShape="1">
          <a:blip xmlns:r="http://schemas.openxmlformats.org/officeDocument/2006/relationships" r:embed="rId3"/>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BECEFCA-3B87-427F-9741-4034B7215E67}" type="pres">
      <dgm:prSet presAssocID="{7FA2A9ED-E6EB-44F9-86E1-3C52DF007710}" presName="txShp" presStyleLbl="node1" presStyleIdx="1" presStyleCnt="2" custScaleX="129734" custScaleY="182618">
        <dgm:presLayoutVars>
          <dgm:bulletEnabled val="1"/>
        </dgm:presLayoutVars>
      </dgm:prSet>
      <dgm:spPr/>
    </dgm:pt>
  </dgm:ptLst>
  <dgm:cxnLst>
    <dgm:cxn modelId="{4C4F450D-E4BF-42F0-A479-15695AA5EED0}" type="presOf" srcId="{E463E6AC-DE26-4685-8A46-B06EACC1896B}" destId="{6FF47B0F-276F-424D-9C23-D3830E4396BA}" srcOrd="0" destOrd="0" presId="urn:microsoft.com/office/officeart/2005/8/layout/vList3#1"/>
    <dgm:cxn modelId="{13921B12-FABD-4C03-BAEB-9B170E2A5831}" srcId="{E463E6AC-DE26-4685-8A46-B06EACC1896B}" destId="{7FA2A9ED-E6EB-44F9-86E1-3C52DF007710}" srcOrd="1" destOrd="0" parTransId="{C099C375-C98B-4355-9621-ED9FC668EDD8}" sibTransId="{7DD18348-3F09-4BC2-A04B-07A676905BDC}"/>
    <dgm:cxn modelId="{81E63826-E2F2-45BE-9F2E-092206E76BA7}" type="presOf" srcId="{7FA2A9ED-E6EB-44F9-86E1-3C52DF007710}" destId="{2BECEFCA-3B87-427F-9741-4034B7215E67}" srcOrd="0" destOrd="0" presId="urn:microsoft.com/office/officeart/2005/8/layout/vList3#1"/>
    <dgm:cxn modelId="{58F21482-AAFD-4D68-BB3A-255F74E1B2DF}" type="presOf" srcId="{5CF4DEF0-9E3D-4813-898E-AA922DBF484C}" destId="{30BCD7FE-68EC-45F5-9E25-608FDBF395E5}" srcOrd="0" destOrd="0" presId="urn:microsoft.com/office/officeart/2005/8/layout/vList3#1"/>
    <dgm:cxn modelId="{EE6A19BC-73DE-4838-86DB-9276DCCC5D28}" srcId="{E463E6AC-DE26-4685-8A46-B06EACC1896B}" destId="{5CF4DEF0-9E3D-4813-898E-AA922DBF484C}" srcOrd="0" destOrd="0" parTransId="{B00A3E4C-DCBD-4FDF-B605-2EDDBABBA839}" sibTransId="{7F7309D7-D616-4BD1-9802-53FE993358D4}"/>
    <dgm:cxn modelId="{83863F0E-B3FB-4F8F-9D0B-FFAFC850024E}" type="presParOf" srcId="{6FF47B0F-276F-424D-9C23-D3830E4396BA}" destId="{8B59DE8B-3DB9-4D79-8572-9A4146640D21}" srcOrd="0" destOrd="0" presId="urn:microsoft.com/office/officeart/2005/8/layout/vList3#1"/>
    <dgm:cxn modelId="{18DE1CA0-3369-4285-812C-0773F2C23255}" type="presParOf" srcId="{8B59DE8B-3DB9-4D79-8572-9A4146640D21}" destId="{085ABBE8-8081-4F59-9038-3B3E0E0D50B9}" srcOrd="0" destOrd="0" presId="urn:microsoft.com/office/officeart/2005/8/layout/vList3#1"/>
    <dgm:cxn modelId="{7C40F52B-B566-4F95-ABB9-D53BA6B1EE5F}" type="presParOf" srcId="{8B59DE8B-3DB9-4D79-8572-9A4146640D21}" destId="{30BCD7FE-68EC-45F5-9E25-608FDBF395E5}" srcOrd="1" destOrd="0" presId="urn:microsoft.com/office/officeart/2005/8/layout/vList3#1"/>
    <dgm:cxn modelId="{5C8A6890-B1FF-49CA-A2AA-C9D5BAB1E21B}" type="presParOf" srcId="{6FF47B0F-276F-424D-9C23-D3830E4396BA}" destId="{CC636A78-9C0B-4DD0-9F50-B7CC2A019664}" srcOrd="1" destOrd="0" presId="urn:microsoft.com/office/officeart/2005/8/layout/vList3#1"/>
    <dgm:cxn modelId="{CB5093C6-1964-42AC-9D37-7D39A3E89635}" type="presParOf" srcId="{6FF47B0F-276F-424D-9C23-D3830E4396BA}" destId="{1C4DDA8B-73C8-4EAE-AA5B-2780DAA6D2F0}" srcOrd="2" destOrd="0" presId="urn:microsoft.com/office/officeart/2005/8/layout/vList3#1"/>
    <dgm:cxn modelId="{67A17BF8-67B7-4785-AC1F-6FF2BAE1D541}" type="presParOf" srcId="{1C4DDA8B-73C8-4EAE-AA5B-2780DAA6D2F0}" destId="{D6F956C1-E9F4-45BB-81E4-663524806976}" srcOrd="0" destOrd="0" presId="urn:microsoft.com/office/officeart/2005/8/layout/vList3#1"/>
    <dgm:cxn modelId="{E124D231-83AB-4348-A01E-C619C10BB1F4}" type="presParOf" srcId="{1C4DDA8B-73C8-4EAE-AA5B-2780DAA6D2F0}" destId="{2BECEFCA-3B87-427F-9741-4034B7215E67}"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AD7DCE-4117-4AF4-A9AB-69D6109D8AD7}"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ru-RU"/>
        </a:p>
      </dgm:t>
    </dgm:pt>
    <dgm:pt modelId="{1F2FD380-7477-49B4-BC84-D804D34BF9ED}">
      <dgm:prSet phldrT="[Текст]" custT="1"/>
      <dgm:spPr>
        <a:solidFill>
          <a:srgbClr val="C00000"/>
        </a:solidFill>
      </dgm:spPr>
      <dgm:t>
        <a:bodyPr/>
        <a:lstStyle/>
        <a:p>
          <a:pPr algn="ctr"/>
          <a:r>
            <a:rPr lang="ru-RU" sz="2000" b="1" dirty="0">
              <a:latin typeface="Times New Roman" pitchFamily="18" charset="0"/>
              <a:cs typeface="Times New Roman" pitchFamily="18" charset="0"/>
            </a:rPr>
            <a:t>Состав постоянно действующей рабочей группы</a:t>
          </a:r>
        </a:p>
      </dgm:t>
    </dgm:pt>
    <dgm:pt modelId="{27699700-90E3-41DA-9EFB-B63A62C4EAC9}" type="parTrans" cxnId="{85B1B9FC-AB0F-48C3-9299-B47551DEBE5F}">
      <dgm:prSet/>
      <dgm:spPr/>
      <dgm:t>
        <a:bodyPr/>
        <a:lstStyle/>
        <a:p>
          <a:endParaRPr lang="ru-RU"/>
        </a:p>
      </dgm:t>
    </dgm:pt>
    <dgm:pt modelId="{EA534773-AD71-4F37-B02C-B8E7DF0A690F}" type="sibTrans" cxnId="{85B1B9FC-AB0F-48C3-9299-B47551DEBE5F}">
      <dgm:prSet/>
      <dgm:spPr/>
      <dgm:t>
        <a:bodyPr/>
        <a:lstStyle/>
        <a:p>
          <a:endParaRPr lang="ru-RU"/>
        </a:p>
      </dgm:t>
    </dgm:pt>
    <dgm:pt modelId="{9511FA59-564C-431B-A95F-4C19BBB1F785}">
      <dgm:prSet phldrT="[Текст]" custT="1"/>
      <dgm:spPr/>
      <dgm:t>
        <a:bodyPr/>
        <a:lstStyle/>
        <a:p>
          <a:r>
            <a:rPr lang="ru-RU" sz="2400" dirty="0"/>
            <a:t>врач-эпидемиолог – руководитель подразделения;</a:t>
          </a:r>
          <a:endParaRPr lang="ru-RU" sz="2400" dirty="0">
            <a:latin typeface="Times New Roman" pitchFamily="18" charset="0"/>
            <a:cs typeface="Times New Roman" pitchFamily="18" charset="0"/>
          </a:endParaRPr>
        </a:p>
      </dgm:t>
    </dgm:pt>
    <dgm:pt modelId="{0C83BC7D-0ADA-42F1-995E-2CEB08844FE8}" type="parTrans" cxnId="{4DADABEA-16E7-4E15-B1DB-EA6B8A29F9D8}">
      <dgm:prSet/>
      <dgm:spPr/>
      <dgm:t>
        <a:bodyPr/>
        <a:lstStyle/>
        <a:p>
          <a:endParaRPr lang="ru-RU"/>
        </a:p>
      </dgm:t>
    </dgm:pt>
    <dgm:pt modelId="{C67D29D7-379E-4D75-A745-B3C3B347D075}" type="sibTrans" cxnId="{4DADABEA-16E7-4E15-B1DB-EA6B8A29F9D8}">
      <dgm:prSet/>
      <dgm:spPr/>
      <dgm:t>
        <a:bodyPr/>
        <a:lstStyle/>
        <a:p>
          <a:endParaRPr lang="ru-RU"/>
        </a:p>
      </dgm:t>
    </dgm:pt>
    <dgm:pt modelId="{150CC533-4493-4683-93A3-86E1F3B56900}">
      <dgm:prSet custT="1"/>
      <dgm:spPr/>
      <dgm:t>
        <a:bodyPr/>
        <a:lstStyle/>
        <a:p>
          <a:r>
            <a:rPr lang="ru-RU" sz="2400" dirty="0"/>
            <a:t>врач-инфекционист; </a:t>
          </a:r>
        </a:p>
      </dgm:t>
    </dgm:pt>
    <dgm:pt modelId="{17C6DD15-2000-4F03-99D2-EC1DE64B7760}" type="parTrans" cxnId="{1D0EFB76-212A-4573-9EBE-D2D1A0F50951}">
      <dgm:prSet/>
      <dgm:spPr/>
      <dgm:t>
        <a:bodyPr/>
        <a:lstStyle/>
        <a:p>
          <a:endParaRPr lang="ru-RU"/>
        </a:p>
      </dgm:t>
    </dgm:pt>
    <dgm:pt modelId="{44A9BDD1-DF48-49CA-B5D0-17458F3F1CB4}" type="sibTrans" cxnId="{1D0EFB76-212A-4573-9EBE-D2D1A0F50951}">
      <dgm:prSet/>
      <dgm:spPr/>
      <dgm:t>
        <a:bodyPr/>
        <a:lstStyle/>
        <a:p>
          <a:endParaRPr lang="ru-RU"/>
        </a:p>
      </dgm:t>
    </dgm:pt>
    <dgm:pt modelId="{0AD5C98D-6853-45E6-8022-F0D25D148274}">
      <dgm:prSet custT="1"/>
      <dgm:spPr/>
      <dgm:t>
        <a:bodyPr/>
        <a:lstStyle/>
        <a:p>
          <a:r>
            <a:rPr lang="ru-RU" sz="2400" dirty="0"/>
            <a:t>врач-бактериолог; </a:t>
          </a:r>
        </a:p>
      </dgm:t>
    </dgm:pt>
    <dgm:pt modelId="{D77AFB3A-58EE-4FBC-AB58-A77EFE7CFE22}" type="parTrans" cxnId="{2A77EC48-EC62-436E-AA27-579F75053511}">
      <dgm:prSet/>
      <dgm:spPr/>
      <dgm:t>
        <a:bodyPr/>
        <a:lstStyle/>
        <a:p>
          <a:endParaRPr lang="ru-RU"/>
        </a:p>
      </dgm:t>
    </dgm:pt>
    <dgm:pt modelId="{8DD7929E-96E8-48BB-B40E-582F10983B2A}" type="sibTrans" cxnId="{2A77EC48-EC62-436E-AA27-579F75053511}">
      <dgm:prSet/>
      <dgm:spPr/>
      <dgm:t>
        <a:bodyPr/>
        <a:lstStyle/>
        <a:p>
          <a:endParaRPr lang="ru-RU"/>
        </a:p>
      </dgm:t>
    </dgm:pt>
    <dgm:pt modelId="{9A3905F9-6B1F-4431-ACBE-5B26729709C8}">
      <dgm:prSet custT="1"/>
      <dgm:spPr/>
      <dgm:t>
        <a:bodyPr/>
        <a:lstStyle/>
        <a:p>
          <a:r>
            <a:rPr lang="ru-RU" sz="2400" dirty="0"/>
            <a:t>врач-клинический фармаколог; </a:t>
          </a:r>
        </a:p>
      </dgm:t>
    </dgm:pt>
    <dgm:pt modelId="{81B0CA7F-8636-404F-851E-0C32465A060D}" type="parTrans" cxnId="{79D1CCFB-0418-490B-86F0-513164DCD946}">
      <dgm:prSet/>
      <dgm:spPr/>
      <dgm:t>
        <a:bodyPr/>
        <a:lstStyle/>
        <a:p>
          <a:endParaRPr lang="ru-RU"/>
        </a:p>
      </dgm:t>
    </dgm:pt>
    <dgm:pt modelId="{BA08728F-824D-4BD8-ABDD-9FE9931509D5}" type="sibTrans" cxnId="{79D1CCFB-0418-490B-86F0-513164DCD946}">
      <dgm:prSet/>
      <dgm:spPr/>
      <dgm:t>
        <a:bodyPr/>
        <a:lstStyle/>
        <a:p>
          <a:endParaRPr lang="ru-RU"/>
        </a:p>
      </dgm:t>
    </dgm:pt>
    <dgm:pt modelId="{642956DD-2133-4FAF-A996-C8F5A11E16DC}">
      <dgm:prSet custT="1"/>
      <dgm:spPr/>
      <dgm:t>
        <a:bodyPr/>
        <a:lstStyle/>
        <a:p>
          <a:r>
            <a:rPr lang="ru-RU" sz="2400" dirty="0"/>
            <a:t>помощник врача-эпидемиолога;</a:t>
          </a:r>
        </a:p>
      </dgm:t>
    </dgm:pt>
    <dgm:pt modelId="{D75605B1-D5E0-4A04-8A33-8E6BCABCC3B4}" type="parTrans" cxnId="{B8F5FEC8-C341-41CD-94DD-EE4C00CB31AF}">
      <dgm:prSet/>
      <dgm:spPr/>
      <dgm:t>
        <a:bodyPr/>
        <a:lstStyle/>
        <a:p>
          <a:endParaRPr lang="ru-RU"/>
        </a:p>
      </dgm:t>
    </dgm:pt>
    <dgm:pt modelId="{D43D24CB-5A88-48BE-B469-7863C81D0077}" type="sibTrans" cxnId="{B8F5FEC8-C341-41CD-94DD-EE4C00CB31AF}">
      <dgm:prSet/>
      <dgm:spPr/>
      <dgm:t>
        <a:bodyPr/>
        <a:lstStyle/>
        <a:p>
          <a:endParaRPr lang="ru-RU"/>
        </a:p>
      </dgm:t>
    </dgm:pt>
    <dgm:pt modelId="{F1E6E15F-4F9F-4D18-A5AB-0558E943647E}">
      <dgm:prSet custT="1"/>
      <dgm:spPr/>
      <dgm:t>
        <a:bodyPr/>
        <a:lstStyle/>
        <a:p>
          <a:r>
            <a:rPr lang="ru-RU" sz="2400" dirty="0"/>
            <a:t>медицинская сестра</a:t>
          </a:r>
        </a:p>
      </dgm:t>
    </dgm:pt>
    <dgm:pt modelId="{F8211D16-6315-482A-9887-F6C723BBC18F}" type="parTrans" cxnId="{A3833D91-56DE-4430-ADDC-610FB30AB48A}">
      <dgm:prSet/>
      <dgm:spPr/>
      <dgm:t>
        <a:bodyPr/>
        <a:lstStyle/>
        <a:p>
          <a:endParaRPr lang="ru-RU"/>
        </a:p>
      </dgm:t>
    </dgm:pt>
    <dgm:pt modelId="{D336CAEC-9D89-4E66-BABE-2F19FB93E885}" type="sibTrans" cxnId="{A3833D91-56DE-4430-ADDC-610FB30AB48A}">
      <dgm:prSet/>
      <dgm:spPr/>
      <dgm:t>
        <a:bodyPr/>
        <a:lstStyle/>
        <a:p>
          <a:endParaRPr lang="ru-RU"/>
        </a:p>
      </dgm:t>
    </dgm:pt>
    <dgm:pt modelId="{581FF754-E17E-4C7D-92B0-4F439046480A}" type="pres">
      <dgm:prSet presAssocID="{FDAD7DCE-4117-4AF4-A9AB-69D6109D8AD7}" presName="linear" presStyleCnt="0">
        <dgm:presLayoutVars>
          <dgm:animLvl val="lvl"/>
          <dgm:resizeHandles val="exact"/>
        </dgm:presLayoutVars>
      </dgm:prSet>
      <dgm:spPr/>
    </dgm:pt>
    <dgm:pt modelId="{E2D557BE-FC57-4AE1-9108-849994B0A924}" type="pres">
      <dgm:prSet presAssocID="{1F2FD380-7477-49B4-BC84-D804D34BF9ED}" presName="parentText" presStyleLbl="node1" presStyleIdx="0" presStyleCnt="1" custScaleY="50375" custLinFactNeighborX="-2346" custLinFactNeighborY="-6523">
        <dgm:presLayoutVars>
          <dgm:chMax val="0"/>
          <dgm:bulletEnabled val="1"/>
        </dgm:presLayoutVars>
      </dgm:prSet>
      <dgm:spPr/>
    </dgm:pt>
    <dgm:pt modelId="{95377B2B-C2D4-448C-8A94-2DC9BA4CBD3D}" type="pres">
      <dgm:prSet presAssocID="{1F2FD380-7477-49B4-BC84-D804D34BF9ED}" presName="childText" presStyleLbl="revTx" presStyleIdx="0" presStyleCnt="1">
        <dgm:presLayoutVars>
          <dgm:bulletEnabled val="1"/>
        </dgm:presLayoutVars>
      </dgm:prSet>
      <dgm:spPr/>
    </dgm:pt>
  </dgm:ptLst>
  <dgm:cxnLst>
    <dgm:cxn modelId="{A414E91C-733F-4875-B332-DE280224946F}" type="presOf" srcId="{FDAD7DCE-4117-4AF4-A9AB-69D6109D8AD7}" destId="{581FF754-E17E-4C7D-92B0-4F439046480A}" srcOrd="0" destOrd="0" presId="urn:microsoft.com/office/officeart/2005/8/layout/vList2"/>
    <dgm:cxn modelId="{01A2801D-A5E2-4269-9559-D302369464D6}" type="presOf" srcId="{0AD5C98D-6853-45E6-8022-F0D25D148274}" destId="{95377B2B-C2D4-448C-8A94-2DC9BA4CBD3D}" srcOrd="0" destOrd="2" presId="urn:microsoft.com/office/officeart/2005/8/layout/vList2"/>
    <dgm:cxn modelId="{9124FA25-151F-4B89-960B-FA7D9F28B305}" type="presOf" srcId="{1F2FD380-7477-49B4-BC84-D804D34BF9ED}" destId="{E2D557BE-FC57-4AE1-9108-849994B0A924}" srcOrd="0" destOrd="0" presId="urn:microsoft.com/office/officeart/2005/8/layout/vList2"/>
    <dgm:cxn modelId="{2A77EC48-EC62-436E-AA27-579F75053511}" srcId="{1F2FD380-7477-49B4-BC84-D804D34BF9ED}" destId="{0AD5C98D-6853-45E6-8022-F0D25D148274}" srcOrd="2" destOrd="0" parTransId="{D77AFB3A-58EE-4FBC-AB58-A77EFE7CFE22}" sibTransId="{8DD7929E-96E8-48BB-B40E-582F10983B2A}"/>
    <dgm:cxn modelId="{5FA01456-E418-4812-81BE-9E7745D47A50}" type="presOf" srcId="{150CC533-4493-4683-93A3-86E1F3B56900}" destId="{95377B2B-C2D4-448C-8A94-2DC9BA4CBD3D}" srcOrd="0" destOrd="1" presId="urn:microsoft.com/office/officeart/2005/8/layout/vList2"/>
    <dgm:cxn modelId="{1D0EFB76-212A-4573-9EBE-D2D1A0F50951}" srcId="{1F2FD380-7477-49B4-BC84-D804D34BF9ED}" destId="{150CC533-4493-4683-93A3-86E1F3B56900}" srcOrd="1" destOrd="0" parTransId="{17C6DD15-2000-4F03-99D2-EC1DE64B7760}" sibTransId="{44A9BDD1-DF48-49CA-B5D0-17458F3F1CB4}"/>
    <dgm:cxn modelId="{ED081F8D-73F8-41D6-B3A8-ED97E5C75A54}" type="presOf" srcId="{9511FA59-564C-431B-A95F-4C19BBB1F785}" destId="{95377B2B-C2D4-448C-8A94-2DC9BA4CBD3D}" srcOrd="0" destOrd="0" presId="urn:microsoft.com/office/officeart/2005/8/layout/vList2"/>
    <dgm:cxn modelId="{A3833D91-56DE-4430-ADDC-610FB30AB48A}" srcId="{1F2FD380-7477-49B4-BC84-D804D34BF9ED}" destId="{F1E6E15F-4F9F-4D18-A5AB-0558E943647E}" srcOrd="5" destOrd="0" parTransId="{F8211D16-6315-482A-9887-F6C723BBC18F}" sibTransId="{D336CAEC-9D89-4E66-BABE-2F19FB93E885}"/>
    <dgm:cxn modelId="{4850E2AC-128D-4BA4-98D5-E24AAA169560}" type="presOf" srcId="{642956DD-2133-4FAF-A996-C8F5A11E16DC}" destId="{95377B2B-C2D4-448C-8A94-2DC9BA4CBD3D}" srcOrd="0" destOrd="4" presId="urn:microsoft.com/office/officeart/2005/8/layout/vList2"/>
    <dgm:cxn modelId="{660BF4B4-032A-41FF-9288-4DBAEA6A99F2}" type="presOf" srcId="{F1E6E15F-4F9F-4D18-A5AB-0558E943647E}" destId="{95377B2B-C2D4-448C-8A94-2DC9BA4CBD3D}" srcOrd="0" destOrd="5" presId="urn:microsoft.com/office/officeart/2005/8/layout/vList2"/>
    <dgm:cxn modelId="{B8F5FEC8-C341-41CD-94DD-EE4C00CB31AF}" srcId="{1F2FD380-7477-49B4-BC84-D804D34BF9ED}" destId="{642956DD-2133-4FAF-A996-C8F5A11E16DC}" srcOrd="4" destOrd="0" parTransId="{D75605B1-D5E0-4A04-8A33-8E6BCABCC3B4}" sibTransId="{D43D24CB-5A88-48BE-B469-7863C81D0077}"/>
    <dgm:cxn modelId="{4DADABEA-16E7-4E15-B1DB-EA6B8A29F9D8}" srcId="{1F2FD380-7477-49B4-BC84-D804D34BF9ED}" destId="{9511FA59-564C-431B-A95F-4C19BBB1F785}" srcOrd="0" destOrd="0" parTransId="{0C83BC7D-0ADA-42F1-995E-2CEB08844FE8}" sibTransId="{C67D29D7-379E-4D75-A745-B3C3B347D075}"/>
    <dgm:cxn modelId="{C4E584EB-069B-4E31-9432-D302BAA5B868}" type="presOf" srcId="{9A3905F9-6B1F-4431-ACBE-5B26729709C8}" destId="{95377B2B-C2D4-448C-8A94-2DC9BA4CBD3D}" srcOrd="0" destOrd="3" presId="urn:microsoft.com/office/officeart/2005/8/layout/vList2"/>
    <dgm:cxn modelId="{79D1CCFB-0418-490B-86F0-513164DCD946}" srcId="{1F2FD380-7477-49B4-BC84-D804D34BF9ED}" destId="{9A3905F9-6B1F-4431-ACBE-5B26729709C8}" srcOrd="3" destOrd="0" parTransId="{81B0CA7F-8636-404F-851E-0C32465A060D}" sibTransId="{BA08728F-824D-4BD8-ABDD-9FE9931509D5}"/>
    <dgm:cxn modelId="{85B1B9FC-AB0F-48C3-9299-B47551DEBE5F}" srcId="{FDAD7DCE-4117-4AF4-A9AB-69D6109D8AD7}" destId="{1F2FD380-7477-49B4-BC84-D804D34BF9ED}" srcOrd="0" destOrd="0" parTransId="{27699700-90E3-41DA-9EFB-B63A62C4EAC9}" sibTransId="{EA534773-AD71-4F37-B02C-B8E7DF0A690F}"/>
    <dgm:cxn modelId="{003C6E43-E260-4FDD-B746-AB4177812021}" type="presParOf" srcId="{581FF754-E17E-4C7D-92B0-4F439046480A}" destId="{E2D557BE-FC57-4AE1-9108-849994B0A924}" srcOrd="0" destOrd="0" presId="urn:microsoft.com/office/officeart/2005/8/layout/vList2"/>
    <dgm:cxn modelId="{D65E39E8-734D-4976-A66F-4524DDF9162A}" type="presParOf" srcId="{581FF754-E17E-4C7D-92B0-4F439046480A}" destId="{95377B2B-C2D4-448C-8A94-2DC9BA4CBD3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B36962-A6DB-4E50-BAC5-891D0CC10CF9}" type="doc">
      <dgm:prSet loTypeId="urn:microsoft.com/office/officeart/2005/8/layout/hProcess9" loCatId="process" qsTypeId="urn:microsoft.com/office/officeart/2005/8/quickstyle/simple1" qsCatId="simple" csTypeId="urn:microsoft.com/office/officeart/2005/8/colors/accent0_2" csCatId="mainScheme"/>
      <dgm:spPr/>
      <dgm:t>
        <a:bodyPr/>
        <a:lstStyle/>
        <a:p>
          <a:endParaRPr lang="ru-RU"/>
        </a:p>
      </dgm:t>
    </dgm:pt>
    <dgm:pt modelId="{2B22A329-67A8-41F9-A7D2-E4D6501FFC3F}">
      <dgm:prSet custT="1"/>
      <dgm:spPr/>
      <dgm:t>
        <a:bodyPr/>
        <a:lstStyle/>
        <a:p>
          <a:pPr rtl="0"/>
          <a:r>
            <a:rPr lang="ru-RU" sz="2000" dirty="0"/>
            <a:t>Рекомендовано, чтобы образование в рамках ПИИК проводилось для всех работников здравоохранения путем использования командных и стратегических задач, основанных на широком участии и включающих обучение прикроватным и имитационным методам с целью снижения риска ИСМП и АМР.</a:t>
          </a:r>
        </a:p>
      </dgm:t>
    </dgm:pt>
    <dgm:pt modelId="{E508549E-2304-43C1-B738-E15A080B1A45}" type="parTrans" cxnId="{DCEBEBA4-12FB-4AB0-A784-3A5C4021A246}">
      <dgm:prSet/>
      <dgm:spPr/>
      <dgm:t>
        <a:bodyPr/>
        <a:lstStyle/>
        <a:p>
          <a:endParaRPr lang="ru-RU"/>
        </a:p>
      </dgm:t>
    </dgm:pt>
    <dgm:pt modelId="{1D02A853-827A-461D-B2D6-3002012421BA}" type="sibTrans" cxnId="{DCEBEBA4-12FB-4AB0-A784-3A5C4021A246}">
      <dgm:prSet/>
      <dgm:spPr/>
      <dgm:t>
        <a:bodyPr/>
        <a:lstStyle/>
        <a:p>
          <a:endParaRPr lang="ru-RU"/>
        </a:p>
      </dgm:t>
    </dgm:pt>
    <dgm:pt modelId="{FE326537-3502-4E21-9C72-A36F689C244A}">
      <dgm:prSet custT="1"/>
      <dgm:spPr/>
      <dgm:t>
        <a:bodyPr/>
        <a:lstStyle/>
        <a:p>
          <a:pPr rtl="0"/>
          <a:r>
            <a:rPr lang="ru-RU" sz="2000" dirty="0"/>
            <a:t>Образование и профессиональная подготовка в рамках ПИИК должны быть частью общей стратегии образования в медицинских учреждениях, включая ориентацию на новых сотрудников и обеспечение непрерывных образовательных возможностей для существующих сотрудников, независимо от их уровня и должности (например, включая в </a:t>
          </a:r>
          <a:r>
            <a:rPr lang="ru-RU" sz="2000" dirty="0" err="1"/>
            <a:t>т.ч</a:t>
          </a:r>
          <a:r>
            <a:rPr lang="ru-RU" sz="2000" dirty="0"/>
            <a:t>. руководство учреждения).</a:t>
          </a:r>
        </a:p>
      </dgm:t>
    </dgm:pt>
    <dgm:pt modelId="{8B52A99D-F968-4835-8470-432A1B3C9B6A}" type="parTrans" cxnId="{958A02C2-490E-4168-B026-A35C48235AB6}">
      <dgm:prSet/>
      <dgm:spPr/>
      <dgm:t>
        <a:bodyPr/>
        <a:lstStyle/>
        <a:p>
          <a:endParaRPr lang="ru-RU"/>
        </a:p>
      </dgm:t>
    </dgm:pt>
    <dgm:pt modelId="{733CBAE5-2820-4D1E-B8E3-B83EC34E0705}" type="sibTrans" cxnId="{958A02C2-490E-4168-B026-A35C48235AB6}">
      <dgm:prSet/>
      <dgm:spPr/>
      <dgm:t>
        <a:bodyPr/>
        <a:lstStyle/>
        <a:p>
          <a:endParaRPr lang="ru-RU"/>
        </a:p>
      </dgm:t>
    </dgm:pt>
    <dgm:pt modelId="{DCA328BE-14A5-40CF-B86B-B491229B5D8D}" type="pres">
      <dgm:prSet presAssocID="{96B36962-A6DB-4E50-BAC5-891D0CC10CF9}" presName="CompostProcess" presStyleCnt="0">
        <dgm:presLayoutVars>
          <dgm:dir/>
          <dgm:resizeHandles val="exact"/>
        </dgm:presLayoutVars>
      </dgm:prSet>
      <dgm:spPr/>
    </dgm:pt>
    <dgm:pt modelId="{137FD18A-B532-40F0-B5B7-6DB41F003758}" type="pres">
      <dgm:prSet presAssocID="{96B36962-A6DB-4E50-BAC5-891D0CC10CF9}" presName="arrow" presStyleLbl="bgShp" presStyleIdx="0" presStyleCnt="1" custLinFactNeighborX="1234" custLinFactNeighborY="14815"/>
      <dgm:spPr/>
    </dgm:pt>
    <dgm:pt modelId="{375FCED0-8758-4364-A18E-F8C2D2DE69B1}" type="pres">
      <dgm:prSet presAssocID="{96B36962-A6DB-4E50-BAC5-891D0CC10CF9}" presName="linearProcess" presStyleCnt="0"/>
      <dgm:spPr/>
    </dgm:pt>
    <dgm:pt modelId="{BC213A81-BD1C-460E-9E7A-5A0E2130603C}" type="pres">
      <dgm:prSet presAssocID="{2B22A329-67A8-41F9-A7D2-E4D6501FFC3F}" presName="textNode" presStyleLbl="node1" presStyleIdx="0" presStyleCnt="2">
        <dgm:presLayoutVars>
          <dgm:bulletEnabled val="1"/>
        </dgm:presLayoutVars>
      </dgm:prSet>
      <dgm:spPr/>
    </dgm:pt>
    <dgm:pt modelId="{74EA2734-34EE-4B36-B47A-1912EE7D74DC}" type="pres">
      <dgm:prSet presAssocID="{1D02A853-827A-461D-B2D6-3002012421BA}" presName="sibTrans" presStyleCnt="0"/>
      <dgm:spPr/>
    </dgm:pt>
    <dgm:pt modelId="{0CC83E04-BE7A-4990-8242-84BBB841783B}" type="pres">
      <dgm:prSet presAssocID="{FE326537-3502-4E21-9C72-A36F689C244A}" presName="textNode" presStyleLbl="node1" presStyleIdx="1" presStyleCnt="2">
        <dgm:presLayoutVars>
          <dgm:bulletEnabled val="1"/>
        </dgm:presLayoutVars>
      </dgm:prSet>
      <dgm:spPr/>
    </dgm:pt>
  </dgm:ptLst>
  <dgm:cxnLst>
    <dgm:cxn modelId="{5E014529-0389-4A03-AE8C-E61C9AECEE13}" type="presOf" srcId="{96B36962-A6DB-4E50-BAC5-891D0CC10CF9}" destId="{DCA328BE-14A5-40CF-B86B-B491229B5D8D}" srcOrd="0" destOrd="0" presId="urn:microsoft.com/office/officeart/2005/8/layout/hProcess9"/>
    <dgm:cxn modelId="{DCEBEBA4-12FB-4AB0-A784-3A5C4021A246}" srcId="{96B36962-A6DB-4E50-BAC5-891D0CC10CF9}" destId="{2B22A329-67A8-41F9-A7D2-E4D6501FFC3F}" srcOrd="0" destOrd="0" parTransId="{E508549E-2304-43C1-B738-E15A080B1A45}" sibTransId="{1D02A853-827A-461D-B2D6-3002012421BA}"/>
    <dgm:cxn modelId="{958A02C2-490E-4168-B026-A35C48235AB6}" srcId="{96B36962-A6DB-4E50-BAC5-891D0CC10CF9}" destId="{FE326537-3502-4E21-9C72-A36F689C244A}" srcOrd="1" destOrd="0" parTransId="{8B52A99D-F968-4835-8470-432A1B3C9B6A}" sibTransId="{733CBAE5-2820-4D1E-B8E3-B83EC34E0705}"/>
    <dgm:cxn modelId="{9D6037DF-4364-48F2-8BC6-1DE85F9225B3}" type="presOf" srcId="{FE326537-3502-4E21-9C72-A36F689C244A}" destId="{0CC83E04-BE7A-4990-8242-84BBB841783B}" srcOrd="0" destOrd="0" presId="urn:microsoft.com/office/officeart/2005/8/layout/hProcess9"/>
    <dgm:cxn modelId="{2EC327EA-8A8E-4549-8215-8BD9D6F478F4}" type="presOf" srcId="{2B22A329-67A8-41F9-A7D2-E4D6501FFC3F}" destId="{BC213A81-BD1C-460E-9E7A-5A0E2130603C}" srcOrd="0" destOrd="0" presId="urn:microsoft.com/office/officeart/2005/8/layout/hProcess9"/>
    <dgm:cxn modelId="{8E32063A-5C50-4B89-9FDF-2DD304001D0C}" type="presParOf" srcId="{DCA328BE-14A5-40CF-B86B-B491229B5D8D}" destId="{137FD18A-B532-40F0-B5B7-6DB41F003758}" srcOrd="0" destOrd="0" presId="urn:microsoft.com/office/officeart/2005/8/layout/hProcess9"/>
    <dgm:cxn modelId="{7ABF182D-0C5D-493A-9D1D-9EA7F6E98C3F}" type="presParOf" srcId="{DCA328BE-14A5-40CF-B86B-B491229B5D8D}" destId="{375FCED0-8758-4364-A18E-F8C2D2DE69B1}" srcOrd="1" destOrd="0" presId="urn:microsoft.com/office/officeart/2005/8/layout/hProcess9"/>
    <dgm:cxn modelId="{73ABC64A-0C13-41F6-BF40-45E3BE5AFAFB}" type="presParOf" srcId="{375FCED0-8758-4364-A18E-F8C2D2DE69B1}" destId="{BC213A81-BD1C-460E-9E7A-5A0E2130603C}" srcOrd="0" destOrd="0" presId="urn:microsoft.com/office/officeart/2005/8/layout/hProcess9"/>
    <dgm:cxn modelId="{202F3CFC-BD39-4997-BBA1-701B831D58F9}" type="presParOf" srcId="{375FCED0-8758-4364-A18E-F8C2D2DE69B1}" destId="{74EA2734-34EE-4B36-B47A-1912EE7D74DC}" srcOrd="1" destOrd="0" presId="urn:microsoft.com/office/officeart/2005/8/layout/hProcess9"/>
    <dgm:cxn modelId="{C2FE6631-8C52-4EF0-ACA5-AA32BCE772E3}" type="presParOf" srcId="{375FCED0-8758-4364-A18E-F8C2D2DE69B1}" destId="{0CC83E04-BE7A-4990-8242-84BBB841783B}"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CD7FE-68EC-45F5-9E25-608FDBF395E5}">
      <dsp:nvSpPr>
        <dsp:cNvPr id="0" name=""/>
        <dsp:cNvSpPr/>
      </dsp:nvSpPr>
      <dsp:spPr>
        <a:xfrm rot="10800000">
          <a:off x="800776" y="227465"/>
          <a:ext cx="10422806" cy="1826171"/>
        </a:xfrm>
        <a:prstGeom prst="homePlate">
          <a:avLst/>
        </a:prstGeom>
        <a:solidFill>
          <a:schemeClr val="l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523004" tIns="68580" rIns="128016"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t>Руководство Всемирной организации здравоохранения (ВОЗ) по основным компонентам программ профилактики инфекций и инфекционного контроля на уровне учреждений неотложной медицинской помощи (Руководящие принципы ВОЗ по основным компонентам программ профилактики инфекций и инфекционного контроля на национальном уровне и на уровне медицинских учреждений экстренной помощи. Женева: ВОЗ; 2016 (</a:t>
          </a:r>
          <a:r>
            <a:rPr lang="ru-RU" sz="1800" u="sng" kern="1200" dirty="0">
              <a:hlinkClick xmlns:r="http://schemas.openxmlformats.org/officeDocument/2006/relationships" r:id="rId1"/>
            </a:rPr>
            <a:t>https://www.who.int/infection-prevention/publications/core-components/en/</a:t>
          </a:r>
          <a:r>
            <a:rPr lang="ru-RU" sz="1800" u="sng" kern="1200" dirty="0"/>
            <a:t>, </a:t>
          </a:r>
          <a:r>
            <a:rPr lang="ru-RU" sz="1800" kern="1200" dirty="0"/>
            <a:t>по состоянию на 12 января 2019 г.) </a:t>
          </a:r>
        </a:p>
      </dsp:txBody>
      <dsp:txXfrm rot="10800000">
        <a:off x="1257319" y="227465"/>
        <a:ext cx="9966263" cy="1826171"/>
      </dsp:txXfrm>
    </dsp:sp>
    <dsp:sp modelId="{085ABBE8-8081-4F59-9038-3B3E0E0D50B9}">
      <dsp:nvSpPr>
        <dsp:cNvPr id="0" name=""/>
        <dsp:cNvSpPr/>
      </dsp:nvSpPr>
      <dsp:spPr>
        <a:xfrm>
          <a:off x="0" y="0"/>
          <a:ext cx="1942508" cy="2279529"/>
        </a:xfrm>
        <a:prstGeom prst="ellipse">
          <a:avLst/>
        </a:prstGeom>
        <a:blipFill rotWithShape="1">
          <a:blip xmlns:r="http://schemas.openxmlformats.org/officeDocument/2006/relationships" r:embed="rId2"/>
          <a:stretch>
            <a:fillRect/>
          </a:stretch>
        </a:blip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2BECEFCA-3B87-427F-9741-4034B7215E67}">
      <dsp:nvSpPr>
        <dsp:cNvPr id="0" name=""/>
        <dsp:cNvSpPr/>
      </dsp:nvSpPr>
      <dsp:spPr>
        <a:xfrm rot="10800000">
          <a:off x="825285" y="2633798"/>
          <a:ext cx="10373789" cy="2165896"/>
        </a:xfrm>
        <a:prstGeom prst="homePlate">
          <a:avLst/>
        </a:prstGeom>
        <a:solidFill>
          <a:schemeClr val="l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523004" tIns="68580" rIns="128016" bIns="68580" numCol="1" spcCol="1270" anchor="ctr" anchorCtr="0">
          <a:noAutofit/>
        </a:bodyPr>
        <a:lstStyle/>
        <a:p>
          <a:pPr marL="0" lvl="0" indent="0" algn="ctr" defTabSz="800100" rtl="0">
            <a:lnSpc>
              <a:spcPct val="90000"/>
            </a:lnSpc>
            <a:spcBef>
              <a:spcPct val="0"/>
            </a:spcBef>
            <a:spcAft>
              <a:spcPct val="35000"/>
            </a:spcAft>
            <a:buNone/>
          </a:pPr>
          <a:r>
            <a:rPr lang="ru-RU" sz="1800" kern="1200" dirty="0"/>
            <a:t>предварительное практическое руководство по содействию реализации руководящих принципов Всемирной организации здравоохранения (ВОЗ) по основным компонентам программ профилактики инфекций и инфекционного контроля «Совершенствование профилактики инфекций и инфекционного контроля на уровне медицинского учреждения» Предварительное практическое руководство по содействию реализации руководящих принципов ВОЗ по основным компонентам программ профилактики инфекций и инфекционного контроля.. Женева: ВОЗ; 2017  (</a:t>
          </a:r>
          <a:r>
            <a:rPr lang="ru-RU" sz="1800" kern="1200" dirty="0">
              <a:solidFill>
                <a:schemeClr val="bg2">
                  <a:lumMod val="50000"/>
                </a:schemeClr>
              </a:solidFill>
            </a:rPr>
            <a:t>http://www.who.int/infection-prevention/tools/core-components/en</a:t>
          </a:r>
          <a:r>
            <a:rPr lang="ru-RU" sz="1800" kern="1200" dirty="0"/>
            <a:t>/, по состоянию на 12 января 2019 г)</a:t>
          </a:r>
        </a:p>
      </dsp:txBody>
      <dsp:txXfrm rot="10800000">
        <a:off x="1366759" y="2633798"/>
        <a:ext cx="9832315" cy="2165896"/>
      </dsp:txXfrm>
    </dsp:sp>
    <dsp:sp modelId="{D6F956C1-E9F4-45BB-81E4-663524806976}">
      <dsp:nvSpPr>
        <dsp:cNvPr id="0" name=""/>
        <dsp:cNvSpPr/>
      </dsp:nvSpPr>
      <dsp:spPr>
        <a:xfrm>
          <a:off x="106683" y="2634466"/>
          <a:ext cx="1815058" cy="2166133"/>
        </a:xfrm>
        <a:prstGeom prst="ellipse">
          <a:avLst/>
        </a:prstGeom>
        <a:blipFill rotWithShape="1">
          <a:blip xmlns:r="http://schemas.openxmlformats.org/officeDocument/2006/relationships" r:embed="rId3"/>
          <a:stretch>
            <a:fillRect/>
          </a:stretch>
        </a:blip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557BE-FC57-4AE1-9108-849994B0A924}">
      <dsp:nvSpPr>
        <dsp:cNvPr id="0" name=""/>
        <dsp:cNvSpPr/>
      </dsp:nvSpPr>
      <dsp:spPr>
        <a:xfrm>
          <a:off x="0" y="518416"/>
          <a:ext cx="5698976" cy="603532"/>
        </a:xfrm>
        <a:prstGeom prst="roundRect">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latin typeface="Times New Roman" pitchFamily="18" charset="0"/>
              <a:cs typeface="Times New Roman" pitchFamily="18" charset="0"/>
            </a:rPr>
            <a:t>Состав постоянно действующей рабочей группы</a:t>
          </a:r>
        </a:p>
      </dsp:txBody>
      <dsp:txXfrm>
        <a:off x="29462" y="547878"/>
        <a:ext cx="5640052" cy="544608"/>
      </dsp:txXfrm>
    </dsp:sp>
    <dsp:sp modelId="{95377B2B-C2D4-448C-8A94-2DC9BA4CBD3D}">
      <dsp:nvSpPr>
        <dsp:cNvPr id="0" name=""/>
        <dsp:cNvSpPr/>
      </dsp:nvSpPr>
      <dsp:spPr>
        <a:xfrm>
          <a:off x="0" y="1303423"/>
          <a:ext cx="5698976" cy="278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94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ru-RU" sz="2400" kern="1200" dirty="0"/>
            <a:t>врач-эпидемиолог – руководитель подразделения;</a:t>
          </a:r>
          <a:endParaRPr lang="ru-RU" sz="2400" kern="1200" dirty="0">
            <a:latin typeface="Times New Roman" pitchFamily="18" charset="0"/>
            <a:cs typeface="Times New Roman" pitchFamily="18" charset="0"/>
          </a:endParaRPr>
        </a:p>
        <a:p>
          <a:pPr marL="228600" lvl="1" indent="-228600" algn="l" defTabSz="1066800">
            <a:lnSpc>
              <a:spcPct val="90000"/>
            </a:lnSpc>
            <a:spcBef>
              <a:spcPct val="0"/>
            </a:spcBef>
            <a:spcAft>
              <a:spcPct val="20000"/>
            </a:spcAft>
            <a:buChar char="•"/>
          </a:pPr>
          <a:r>
            <a:rPr lang="ru-RU" sz="2400" kern="1200" dirty="0"/>
            <a:t>врач-инфекционист; </a:t>
          </a:r>
        </a:p>
        <a:p>
          <a:pPr marL="228600" lvl="1" indent="-228600" algn="l" defTabSz="1066800">
            <a:lnSpc>
              <a:spcPct val="90000"/>
            </a:lnSpc>
            <a:spcBef>
              <a:spcPct val="0"/>
            </a:spcBef>
            <a:spcAft>
              <a:spcPct val="20000"/>
            </a:spcAft>
            <a:buChar char="•"/>
          </a:pPr>
          <a:r>
            <a:rPr lang="ru-RU" sz="2400" kern="1200" dirty="0"/>
            <a:t>врач-бактериолог; </a:t>
          </a:r>
        </a:p>
        <a:p>
          <a:pPr marL="228600" lvl="1" indent="-228600" algn="l" defTabSz="1066800">
            <a:lnSpc>
              <a:spcPct val="90000"/>
            </a:lnSpc>
            <a:spcBef>
              <a:spcPct val="0"/>
            </a:spcBef>
            <a:spcAft>
              <a:spcPct val="20000"/>
            </a:spcAft>
            <a:buChar char="•"/>
          </a:pPr>
          <a:r>
            <a:rPr lang="ru-RU" sz="2400" kern="1200" dirty="0"/>
            <a:t>врач-клинический фармаколог; </a:t>
          </a:r>
        </a:p>
        <a:p>
          <a:pPr marL="228600" lvl="1" indent="-228600" algn="l" defTabSz="1066800">
            <a:lnSpc>
              <a:spcPct val="90000"/>
            </a:lnSpc>
            <a:spcBef>
              <a:spcPct val="0"/>
            </a:spcBef>
            <a:spcAft>
              <a:spcPct val="20000"/>
            </a:spcAft>
            <a:buChar char="•"/>
          </a:pPr>
          <a:r>
            <a:rPr lang="ru-RU" sz="2400" kern="1200" dirty="0"/>
            <a:t>помощник врача-эпидемиолога;</a:t>
          </a:r>
        </a:p>
        <a:p>
          <a:pPr marL="228600" lvl="1" indent="-228600" algn="l" defTabSz="1066800">
            <a:lnSpc>
              <a:spcPct val="90000"/>
            </a:lnSpc>
            <a:spcBef>
              <a:spcPct val="0"/>
            </a:spcBef>
            <a:spcAft>
              <a:spcPct val="20000"/>
            </a:spcAft>
            <a:buChar char="•"/>
          </a:pPr>
          <a:r>
            <a:rPr lang="ru-RU" sz="2400" kern="1200" dirty="0"/>
            <a:t>медицинская сестра</a:t>
          </a:r>
        </a:p>
      </dsp:txBody>
      <dsp:txXfrm>
        <a:off x="0" y="1303423"/>
        <a:ext cx="5698976" cy="2782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FD18A-B532-40F0-B5B7-6DB41F003758}">
      <dsp:nvSpPr>
        <dsp:cNvPr id="0" name=""/>
        <dsp:cNvSpPr/>
      </dsp:nvSpPr>
      <dsp:spPr>
        <a:xfrm>
          <a:off x="994076" y="0"/>
          <a:ext cx="9883902" cy="5836919"/>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13A81-BD1C-460E-9E7A-5A0E2130603C}">
      <dsp:nvSpPr>
        <dsp:cNvPr id="0" name=""/>
        <dsp:cNvSpPr/>
      </dsp:nvSpPr>
      <dsp:spPr>
        <a:xfrm>
          <a:off x="4360" y="1751075"/>
          <a:ext cx="5567825" cy="2334767"/>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Рекомендовано, чтобы образование в рамках ПИИК проводилось для всех работников здравоохранения путем использования командных и стратегических задач, основанных на широком участии и включающих обучение прикроватным и имитационным методам с целью снижения риска ИСМП и АМР.</a:t>
          </a:r>
        </a:p>
      </dsp:txBody>
      <dsp:txXfrm>
        <a:off x="118334" y="1865049"/>
        <a:ext cx="5339877" cy="2106819"/>
      </dsp:txXfrm>
    </dsp:sp>
    <dsp:sp modelId="{0CC83E04-BE7A-4990-8242-84BBB841783B}">
      <dsp:nvSpPr>
        <dsp:cNvPr id="0" name=""/>
        <dsp:cNvSpPr/>
      </dsp:nvSpPr>
      <dsp:spPr>
        <a:xfrm>
          <a:off x="6055933" y="1751075"/>
          <a:ext cx="5567825" cy="2334767"/>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ru-RU" sz="2000" kern="1200" dirty="0"/>
            <a:t>Образование и профессиональная подготовка в рамках ПИИК должны быть частью общей стратегии образования в медицинских учреждениях, включая ориентацию на новых сотрудников и обеспечение непрерывных образовательных возможностей для существующих сотрудников, независимо от их уровня и должности (например, включая в </a:t>
          </a:r>
          <a:r>
            <a:rPr lang="ru-RU" sz="2000" kern="1200" dirty="0" err="1"/>
            <a:t>т.ч</a:t>
          </a:r>
          <a:r>
            <a:rPr lang="ru-RU" sz="2000" kern="1200" dirty="0"/>
            <a:t>. руководство учреждения).</a:t>
          </a:r>
        </a:p>
      </dsp:txBody>
      <dsp:txXfrm>
        <a:off x="6169907" y="1865049"/>
        <a:ext cx="5339877" cy="2106819"/>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BY"/>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0DD66-590A-49CF-A90F-08834DBE2E75}" type="datetimeFigureOut">
              <a:rPr lang="ru-BY" smtClean="0"/>
              <a:t>01.12.2023</a:t>
            </a:fld>
            <a:endParaRPr lang="ru-BY"/>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BY"/>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BY"/>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86AF2-779B-424E-89EB-76AB3C5C6C5E}" type="slidenum">
              <a:rPr lang="ru-BY" smtClean="0"/>
              <a:t>‹#›</a:t>
            </a:fld>
            <a:endParaRPr lang="ru-BY"/>
          </a:p>
        </p:txBody>
      </p:sp>
    </p:spTree>
    <p:extLst>
      <p:ext uri="{BB962C8B-B14F-4D97-AF65-F5344CB8AC3E}">
        <p14:creationId xmlns:p14="http://schemas.microsoft.com/office/powerpoint/2010/main" val="4209512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ru-RU" altLang="ru-RU" dirty="0">
                <a:latin typeface="Times New Roman" panose="02020603050405020304" pitchFamily="18" charset="0"/>
                <a:cs typeface="Times New Roman" panose="02020603050405020304" pitchFamily="18" charset="0"/>
              </a:rPr>
              <a:t>На территории </a:t>
            </a:r>
            <a:r>
              <a:rPr lang="ru-RU" altLang="ru-RU" dirty="0" err="1">
                <a:latin typeface="Times New Roman" panose="02020603050405020304" pitchFamily="18" charset="0"/>
                <a:cs typeface="Times New Roman" panose="02020603050405020304" pitchFamily="18" charset="0"/>
              </a:rPr>
              <a:t>г.Минска</a:t>
            </a:r>
            <a:r>
              <a:rPr lang="ru-RU" altLang="ru-RU" dirty="0">
                <a:latin typeface="Times New Roman" panose="02020603050405020304" pitchFamily="18" charset="0"/>
                <a:cs typeface="Times New Roman" panose="02020603050405020304" pitchFamily="18" charset="0"/>
              </a:rPr>
              <a:t> 36 организаций здравоохранения с круглосуточным пребыванием пациентов, из них детских – 7, смешанного типа – 12.  В каждой создана система инфекционного контроля. В ОЗ </a:t>
            </a:r>
            <a:r>
              <a:rPr lang="ru-RU" altLang="ru-RU" dirty="0" err="1">
                <a:latin typeface="Times New Roman" panose="02020603050405020304" pitchFamily="18" charset="0"/>
                <a:cs typeface="Times New Roman" panose="02020603050405020304" pitchFamily="18" charset="0"/>
              </a:rPr>
              <a:t>г.Минска</a:t>
            </a:r>
            <a:r>
              <a:rPr lang="ru-RU" altLang="ru-RU" dirty="0">
                <a:latin typeface="Times New Roman" panose="02020603050405020304" pitchFamily="18" charset="0"/>
                <a:cs typeface="Times New Roman" panose="02020603050405020304" pitchFamily="18" charset="0"/>
              </a:rPr>
              <a:t> работает 21 врач-эпидемиолог. </a:t>
            </a:r>
            <a:endParaRPr lang="ru-RU" altLang="ru-RU" b="1" dirty="0"/>
          </a:p>
        </p:txBody>
      </p:sp>
    </p:spTree>
    <p:extLst>
      <p:ext uri="{BB962C8B-B14F-4D97-AF65-F5344CB8AC3E}">
        <p14:creationId xmlns:p14="http://schemas.microsoft.com/office/powerpoint/2010/main" val="335547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ru-RU" altLang="ru-RU">
                <a:latin typeface="Times New Roman" panose="02020603050405020304" pitchFamily="18" charset="0"/>
                <a:cs typeface="Times New Roman" panose="02020603050405020304" pitchFamily="18" charset="0"/>
              </a:rPr>
              <a:t>На территории г.Минска 36 организаций здравоохранения с круглосуточным пребыванием пациентов, из них детских – 7, смешанного типа – 12.  В каждой создана система инфекционного контроля. В ОЗ г.Минска работает 21 врач-эпидемиолог. </a:t>
            </a:r>
            <a:endParaRPr lang="ru-RU" altLang="ru-RU" b="1"/>
          </a:p>
        </p:txBody>
      </p:sp>
    </p:spTree>
    <p:extLst>
      <p:ext uri="{BB962C8B-B14F-4D97-AF65-F5344CB8AC3E}">
        <p14:creationId xmlns:p14="http://schemas.microsoft.com/office/powerpoint/2010/main" val="185792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683947F-B32F-4A04-B4ED-E7EE334FBB4A}" type="slidenum">
              <a:rPr lang="ru-RU" smtClean="0"/>
              <a:pPr/>
              <a:t>7</a:t>
            </a:fld>
            <a:endParaRPr lang="ru-RU"/>
          </a:p>
        </p:txBody>
      </p:sp>
    </p:spTree>
    <p:extLst>
      <p:ext uri="{BB962C8B-B14F-4D97-AF65-F5344CB8AC3E}">
        <p14:creationId xmlns:p14="http://schemas.microsoft.com/office/powerpoint/2010/main" val="427217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683947F-B32F-4A04-B4ED-E7EE334FBB4A}" type="slidenum">
              <a:rPr lang="ru-RU" smtClean="0"/>
              <a:pPr/>
              <a:t>13</a:t>
            </a:fld>
            <a:endParaRPr lang="ru-RU"/>
          </a:p>
        </p:txBody>
      </p:sp>
    </p:spTree>
    <p:extLst>
      <p:ext uri="{BB962C8B-B14F-4D97-AF65-F5344CB8AC3E}">
        <p14:creationId xmlns:p14="http://schemas.microsoft.com/office/powerpoint/2010/main" val="126328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44D6D1-FF7D-495B-97F0-4EBE28E5423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BY"/>
          </a:p>
        </p:txBody>
      </p:sp>
      <p:sp>
        <p:nvSpPr>
          <p:cNvPr id="3" name="Подзаголовок 2">
            <a:extLst>
              <a:ext uri="{FF2B5EF4-FFF2-40B4-BE49-F238E27FC236}">
                <a16:creationId xmlns:a16="http://schemas.microsoft.com/office/drawing/2014/main" id="{44ACD898-A498-4A7E-B8CF-612367E4F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BY"/>
          </a:p>
        </p:txBody>
      </p:sp>
      <p:sp>
        <p:nvSpPr>
          <p:cNvPr id="4" name="Дата 3">
            <a:extLst>
              <a:ext uri="{FF2B5EF4-FFF2-40B4-BE49-F238E27FC236}">
                <a16:creationId xmlns:a16="http://schemas.microsoft.com/office/drawing/2014/main" id="{46FFBF83-9F41-4EFF-819E-F83AC7F6219A}"/>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5" name="Нижний колонтитул 4">
            <a:extLst>
              <a:ext uri="{FF2B5EF4-FFF2-40B4-BE49-F238E27FC236}">
                <a16:creationId xmlns:a16="http://schemas.microsoft.com/office/drawing/2014/main" id="{FF446DFD-54E8-46F0-AE8C-A234E6C12B3B}"/>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9B389C41-DE6A-4A5E-BE70-91C677460DAF}"/>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67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BFAA84-998C-48BD-8DBC-75C2974651CB}"/>
              </a:ext>
            </a:extLst>
          </p:cNvPr>
          <p:cNvSpPr>
            <a:spLocks noGrp="1"/>
          </p:cNvSpPr>
          <p:nvPr>
            <p:ph type="title"/>
          </p:nvPr>
        </p:nvSpPr>
        <p:spPr/>
        <p:txBody>
          <a:bodyPr/>
          <a:lstStyle/>
          <a:p>
            <a:r>
              <a:rPr lang="ru-RU"/>
              <a:t>Образец заголовка</a:t>
            </a:r>
            <a:endParaRPr lang="ru-BY"/>
          </a:p>
        </p:txBody>
      </p:sp>
      <p:sp>
        <p:nvSpPr>
          <p:cNvPr id="3" name="Вертикальный текст 2">
            <a:extLst>
              <a:ext uri="{FF2B5EF4-FFF2-40B4-BE49-F238E27FC236}">
                <a16:creationId xmlns:a16="http://schemas.microsoft.com/office/drawing/2014/main" id="{764BDC25-E6A6-416C-8D63-93B643FAD22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F43AC084-9C06-4C62-8F9F-A776F1698803}"/>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5" name="Нижний колонтитул 4">
            <a:extLst>
              <a:ext uri="{FF2B5EF4-FFF2-40B4-BE49-F238E27FC236}">
                <a16:creationId xmlns:a16="http://schemas.microsoft.com/office/drawing/2014/main" id="{430F8C1C-242F-4D30-86C8-DCDEA31E0C87}"/>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DB0633DA-E598-45A0-8C11-34D1E35AC0F5}"/>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95803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7E93176-F974-43C5-A45A-B5F7BBD54AE1}"/>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BY"/>
          </a:p>
        </p:txBody>
      </p:sp>
      <p:sp>
        <p:nvSpPr>
          <p:cNvPr id="3" name="Вертикальный текст 2">
            <a:extLst>
              <a:ext uri="{FF2B5EF4-FFF2-40B4-BE49-F238E27FC236}">
                <a16:creationId xmlns:a16="http://schemas.microsoft.com/office/drawing/2014/main" id="{9E31C844-F3E3-4F47-803C-1E91C3E6F2F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C49E218E-DD5D-42F5-AD8B-28DB3EC6562A}"/>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5" name="Нижний колонтитул 4">
            <a:extLst>
              <a:ext uri="{FF2B5EF4-FFF2-40B4-BE49-F238E27FC236}">
                <a16:creationId xmlns:a16="http://schemas.microsoft.com/office/drawing/2014/main" id="{91BC8070-B81C-4BC8-B266-8CEB35BAF3DF}"/>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0A345D52-9920-4125-9A4F-41E9476739B0}"/>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260088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2B993D-C846-4903-AF9E-8834974D624E}"/>
              </a:ext>
            </a:extLst>
          </p:cNvPr>
          <p:cNvSpPr>
            <a:spLocks noGrp="1"/>
          </p:cNvSpPr>
          <p:nvPr>
            <p:ph type="title"/>
          </p:nvPr>
        </p:nvSpPr>
        <p:spPr/>
        <p:txBody>
          <a:bodyPr/>
          <a:lstStyle/>
          <a:p>
            <a:r>
              <a:rPr lang="ru-RU"/>
              <a:t>Образец заголовка</a:t>
            </a:r>
            <a:endParaRPr lang="ru-BY"/>
          </a:p>
        </p:txBody>
      </p:sp>
      <p:sp>
        <p:nvSpPr>
          <p:cNvPr id="3" name="Объект 2">
            <a:extLst>
              <a:ext uri="{FF2B5EF4-FFF2-40B4-BE49-F238E27FC236}">
                <a16:creationId xmlns:a16="http://schemas.microsoft.com/office/drawing/2014/main" id="{26D1A773-2B62-4947-A7E1-E26B11E9982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20F10FDA-85D0-4376-9349-C35E222DE8D0}"/>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5" name="Нижний колонтитул 4">
            <a:extLst>
              <a:ext uri="{FF2B5EF4-FFF2-40B4-BE49-F238E27FC236}">
                <a16:creationId xmlns:a16="http://schemas.microsoft.com/office/drawing/2014/main" id="{1729CF41-FB7B-4FC0-BE34-C3638347E576}"/>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4EE37663-A5AE-4890-A8B8-D3852C30B01A}"/>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380615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6AA202-8F4B-4E53-B524-9D32CEE3DB2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BY"/>
          </a:p>
        </p:txBody>
      </p:sp>
      <p:sp>
        <p:nvSpPr>
          <p:cNvPr id="3" name="Текст 2">
            <a:extLst>
              <a:ext uri="{FF2B5EF4-FFF2-40B4-BE49-F238E27FC236}">
                <a16:creationId xmlns:a16="http://schemas.microsoft.com/office/drawing/2014/main" id="{E1EC8E79-CA2B-446D-898B-DC34AB7FCE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F4508B4-F805-4A2C-A5C6-840B7014EFD8}"/>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5" name="Нижний колонтитул 4">
            <a:extLst>
              <a:ext uri="{FF2B5EF4-FFF2-40B4-BE49-F238E27FC236}">
                <a16:creationId xmlns:a16="http://schemas.microsoft.com/office/drawing/2014/main" id="{8515A015-47D9-42BD-8801-67D4035A15EF}"/>
              </a:ext>
            </a:extLst>
          </p:cNvPr>
          <p:cNvSpPr>
            <a:spLocks noGrp="1"/>
          </p:cNvSpPr>
          <p:nvPr>
            <p:ph type="ftr" sz="quarter" idx="11"/>
          </p:nvPr>
        </p:nvSpPr>
        <p:spPr/>
        <p:txBody>
          <a:bodyPr/>
          <a:lstStyle/>
          <a:p>
            <a:endParaRPr lang="ru-BY"/>
          </a:p>
        </p:txBody>
      </p:sp>
      <p:sp>
        <p:nvSpPr>
          <p:cNvPr id="6" name="Номер слайда 5">
            <a:extLst>
              <a:ext uri="{FF2B5EF4-FFF2-40B4-BE49-F238E27FC236}">
                <a16:creationId xmlns:a16="http://schemas.microsoft.com/office/drawing/2014/main" id="{0CCF7DB1-8B32-4745-8425-8EBBAEAED6F0}"/>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376660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B03B6A-BDA7-4408-A382-759BA9D74E3B}"/>
              </a:ext>
            </a:extLst>
          </p:cNvPr>
          <p:cNvSpPr>
            <a:spLocks noGrp="1"/>
          </p:cNvSpPr>
          <p:nvPr>
            <p:ph type="title"/>
          </p:nvPr>
        </p:nvSpPr>
        <p:spPr/>
        <p:txBody>
          <a:bodyPr/>
          <a:lstStyle/>
          <a:p>
            <a:r>
              <a:rPr lang="ru-RU"/>
              <a:t>Образец заголовка</a:t>
            </a:r>
            <a:endParaRPr lang="ru-BY"/>
          </a:p>
        </p:txBody>
      </p:sp>
      <p:sp>
        <p:nvSpPr>
          <p:cNvPr id="3" name="Объект 2">
            <a:extLst>
              <a:ext uri="{FF2B5EF4-FFF2-40B4-BE49-F238E27FC236}">
                <a16:creationId xmlns:a16="http://schemas.microsoft.com/office/drawing/2014/main" id="{59F0F6B9-4B3E-4639-9314-99920B0AAC6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Объект 3">
            <a:extLst>
              <a:ext uri="{FF2B5EF4-FFF2-40B4-BE49-F238E27FC236}">
                <a16:creationId xmlns:a16="http://schemas.microsoft.com/office/drawing/2014/main" id="{C795A3E7-E2B8-4AFC-B0D0-821B4A53519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5" name="Дата 4">
            <a:extLst>
              <a:ext uri="{FF2B5EF4-FFF2-40B4-BE49-F238E27FC236}">
                <a16:creationId xmlns:a16="http://schemas.microsoft.com/office/drawing/2014/main" id="{653531C2-3801-494C-8793-4F00DB381FD2}"/>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6" name="Нижний колонтитул 5">
            <a:extLst>
              <a:ext uri="{FF2B5EF4-FFF2-40B4-BE49-F238E27FC236}">
                <a16:creationId xmlns:a16="http://schemas.microsoft.com/office/drawing/2014/main" id="{A2EF8EA4-2612-4024-B1F1-D6674143ABAB}"/>
              </a:ext>
            </a:extLst>
          </p:cNvPr>
          <p:cNvSpPr>
            <a:spLocks noGrp="1"/>
          </p:cNvSpPr>
          <p:nvPr>
            <p:ph type="ftr" sz="quarter" idx="11"/>
          </p:nvPr>
        </p:nvSpPr>
        <p:spPr/>
        <p:txBody>
          <a:bodyPr/>
          <a:lstStyle/>
          <a:p>
            <a:endParaRPr lang="ru-BY"/>
          </a:p>
        </p:txBody>
      </p:sp>
      <p:sp>
        <p:nvSpPr>
          <p:cNvPr id="7" name="Номер слайда 6">
            <a:extLst>
              <a:ext uri="{FF2B5EF4-FFF2-40B4-BE49-F238E27FC236}">
                <a16:creationId xmlns:a16="http://schemas.microsoft.com/office/drawing/2014/main" id="{D848B8D7-A451-416B-9CD8-CB90E7BC87E0}"/>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295420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B9F77D-77C5-43D0-A193-EAA194767346}"/>
              </a:ext>
            </a:extLst>
          </p:cNvPr>
          <p:cNvSpPr>
            <a:spLocks noGrp="1"/>
          </p:cNvSpPr>
          <p:nvPr>
            <p:ph type="title"/>
          </p:nvPr>
        </p:nvSpPr>
        <p:spPr>
          <a:xfrm>
            <a:off x="839788" y="365125"/>
            <a:ext cx="10515600" cy="1325563"/>
          </a:xfrm>
        </p:spPr>
        <p:txBody>
          <a:bodyPr/>
          <a:lstStyle/>
          <a:p>
            <a:r>
              <a:rPr lang="ru-RU"/>
              <a:t>Образец заголовка</a:t>
            </a:r>
            <a:endParaRPr lang="ru-BY"/>
          </a:p>
        </p:txBody>
      </p:sp>
      <p:sp>
        <p:nvSpPr>
          <p:cNvPr id="3" name="Текст 2">
            <a:extLst>
              <a:ext uri="{FF2B5EF4-FFF2-40B4-BE49-F238E27FC236}">
                <a16:creationId xmlns:a16="http://schemas.microsoft.com/office/drawing/2014/main" id="{9D1F007D-F359-49D3-A2D7-327701A9F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FDE9A57-641C-4383-9E68-B003483FF5C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5" name="Текст 4">
            <a:extLst>
              <a:ext uri="{FF2B5EF4-FFF2-40B4-BE49-F238E27FC236}">
                <a16:creationId xmlns:a16="http://schemas.microsoft.com/office/drawing/2014/main" id="{D5E9EAD6-24DE-4DB0-B000-46D143849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7DB4EB3-E853-4C45-88BF-D6128A18B42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7" name="Дата 6">
            <a:extLst>
              <a:ext uri="{FF2B5EF4-FFF2-40B4-BE49-F238E27FC236}">
                <a16:creationId xmlns:a16="http://schemas.microsoft.com/office/drawing/2014/main" id="{4D5313B3-7311-465C-8816-06C767988780}"/>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8" name="Нижний колонтитул 7">
            <a:extLst>
              <a:ext uri="{FF2B5EF4-FFF2-40B4-BE49-F238E27FC236}">
                <a16:creationId xmlns:a16="http://schemas.microsoft.com/office/drawing/2014/main" id="{54D74042-18F7-486E-A05B-E0956E7F5F52}"/>
              </a:ext>
            </a:extLst>
          </p:cNvPr>
          <p:cNvSpPr>
            <a:spLocks noGrp="1"/>
          </p:cNvSpPr>
          <p:nvPr>
            <p:ph type="ftr" sz="quarter" idx="11"/>
          </p:nvPr>
        </p:nvSpPr>
        <p:spPr/>
        <p:txBody>
          <a:bodyPr/>
          <a:lstStyle/>
          <a:p>
            <a:endParaRPr lang="ru-BY"/>
          </a:p>
        </p:txBody>
      </p:sp>
      <p:sp>
        <p:nvSpPr>
          <p:cNvPr id="9" name="Номер слайда 8">
            <a:extLst>
              <a:ext uri="{FF2B5EF4-FFF2-40B4-BE49-F238E27FC236}">
                <a16:creationId xmlns:a16="http://schemas.microsoft.com/office/drawing/2014/main" id="{D787A537-5440-446A-8047-3D4E9C6BE3F0}"/>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2187741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A728B-26E2-4FC6-9B78-CD75E4394DA0}"/>
              </a:ext>
            </a:extLst>
          </p:cNvPr>
          <p:cNvSpPr>
            <a:spLocks noGrp="1"/>
          </p:cNvSpPr>
          <p:nvPr>
            <p:ph type="title"/>
          </p:nvPr>
        </p:nvSpPr>
        <p:spPr/>
        <p:txBody>
          <a:bodyPr/>
          <a:lstStyle/>
          <a:p>
            <a:r>
              <a:rPr lang="ru-RU"/>
              <a:t>Образец заголовка</a:t>
            </a:r>
            <a:endParaRPr lang="ru-BY"/>
          </a:p>
        </p:txBody>
      </p:sp>
      <p:sp>
        <p:nvSpPr>
          <p:cNvPr id="3" name="Дата 2">
            <a:extLst>
              <a:ext uri="{FF2B5EF4-FFF2-40B4-BE49-F238E27FC236}">
                <a16:creationId xmlns:a16="http://schemas.microsoft.com/office/drawing/2014/main" id="{57DDCA11-5437-4590-9993-A3FB4438C2A9}"/>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4" name="Нижний колонтитул 3">
            <a:extLst>
              <a:ext uri="{FF2B5EF4-FFF2-40B4-BE49-F238E27FC236}">
                <a16:creationId xmlns:a16="http://schemas.microsoft.com/office/drawing/2014/main" id="{7881F567-C6A6-4132-B8A9-E7D6A72D5795}"/>
              </a:ext>
            </a:extLst>
          </p:cNvPr>
          <p:cNvSpPr>
            <a:spLocks noGrp="1"/>
          </p:cNvSpPr>
          <p:nvPr>
            <p:ph type="ftr" sz="quarter" idx="11"/>
          </p:nvPr>
        </p:nvSpPr>
        <p:spPr/>
        <p:txBody>
          <a:bodyPr/>
          <a:lstStyle/>
          <a:p>
            <a:endParaRPr lang="ru-BY"/>
          </a:p>
        </p:txBody>
      </p:sp>
      <p:sp>
        <p:nvSpPr>
          <p:cNvPr id="5" name="Номер слайда 4">
            <a:extLst>
              <a:ext uri="{FF2B5EF4-FFF2-40B4-BE49-F238E27FC236}">
                <a16:creationId xmlns:a16="http://schemas.microsoft.com/office/drawing/2014/main" id="{3F9818C3-2DD4-4BE7-AA67-1145C0D5290A}"/>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282919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67FCA63-57B4-4564-B076-88968ACE8AA2}"/>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3" name="Нижний колонтитул 2">
            <a:extLst>
              <a:ext uri="{FF2B5EF4-FFF2-40B4-BE49-F238E27FC236}">
                <a16:creationId xmlns:a16="http://schemas.microsoft.com/office/drawing/2014/main" id="{59CF1046-0282-4F40-B758-3ABEE22FBC90}"/>
              </a:ext>
            </a:extLst>
          </p:cNvPr>
          <p:cNvSpPr>
            <a:spLocks noGrp="1"/>
          </p:cNvSpPr>
          <p:nvPr>
            <p:ph type="ftr" sz="quarter" idx="11"/>
          </p:nvPr>
        </p:nvSpPr>
        <p:spPr/>
        <p:txBody>
          <a:bodyPr/>
          <a:lstStyle/>
          <a:p>
            <a:endParaRPr lang="ru-BY"/>
          </a:p>
        </p:txBody>
      </p:sp>
      <p:sp>
        <p:nvSpPr>
          <p:cNvPr id="4" name="Номер слайда 3">
            <a:extLst>
              <a:ext uri="{FF2B5EF4-FFF2-40B4-BE49-F238E27FC236}">
                <a16:creationId xmlns:a16="http://schemas.microsoft.com/office/drawing/2014/main" id="{9DF84804-DA60-4202-B34A-18B7E9BF1EBD}"/>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309831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4674C6-B4D4-4055-8C15-966802D7A91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BY"/>
          </a:p>
        </p:txBody>
      </p:sp>
      <p:sp>
        <p:nvSpPr>
          <p:cNvPr id="3" name="Объект 2">
            <a:extLst>
              <a:ext uri="{FF2B5EF4-FFF2-40B4-BE49-F238E27FC236}">
                <a16:creationId xmlns:a16="http://schemas.microsoft.com/office/drawing/2014/main" id="{BD5873CB-8D1B-4B37-AE0A-5F633206D5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Текст 3">
            <a:extLst>
              <a:ext uri="{FF2B5EF4-FFF2-40B4-BE49-F238E27FC236}">
                <a16:creationId xmlns:a16="http://schemas.microsoft.com/office/drawing/2014/main" id="{B4A8F5C3-C3C8-4228-85D9-F59928D8E2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7FD0B30-867D-4E57-B3FC-5B05261714F8}"/>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6" name="Нижний колонтитул 5">
            <a:extLst>
              <a:ext uri="{FF2B5EF4-FFF2-40B4-BE49-F238E27FC236}">
                <a16:creationId xmlns:a16="http://schemas.microsoft.com/office/drawing/2014/main" id="{C4BEAAA0-EAA2-49E8-812F-74D230824C71}"/>
              </a:ext>
            </a:extLst>
          </p:cNvPr>
          <p:cNvSpPr>
            <a:spLocks noGrp="1"/>
          </p:cNvSpPr>
          <p:nvPr>
            <p:ph type="ftr" sz="quarter" idx="11"/>
          </p:nvPr>
        </p:nvSpPr>
        <p:spPr/>
        <p:txBody>
          <a:bodyPr/>
          <a:lstStyle/>
          <a:p>
            <a:endParaRPr lang="ru-BY"/>
          </a:p>
        </p:txBody>
      </p:sp>
      <p:sp>
        <p:nvSpPr>
          <p:cNvPr id="7" name="Номер слайда 6">
            <a:extLst>
              <a:ext uri="{FF2B5EF4-FFF2-40B4-BE49-F238E27FC236}">
                <a16:creationId xmlns:a16="http://schemas.microsoft.com/office/drawing/2014/main" id="{F8A59408-8A60-423A-B876-CC333C278FF5}"/>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2723145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BED474-7E03-4D1A-946F-5D8B9BC5634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BY"/>
          </a:p>
        </p:txBody>
      </p:sp>
      <p:sp>
        <p:nvSpPr>
          <p:cNvPr id="3" name="Рисунок 2">
            <a:extLst>
              <a:ext uri="{FF2B5EF4-FFF2-40B4-BE49-F238E27FC236}">
                <a16:creationId xmlns:a16="http://schemas.microsoft.com/office/drawing/2014/main" id="{8439C801-B700-45EA-8595-C760F38CFA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BY"/>
          </a:p>
        </p:txBody>
      </p:sp>
      <p:sp>
        <p:nvSpPr>
          <p:cNvPr id="4" name="Текст 3">
            <a:extLst>
              <a:ext uri="{FF2B5EF4-FFF2-40B4-BE49-F238E27FC236}">
                <a16:creationId xmlns:a16="http://schemas.microsoft.com/office/drawing/2014/main" id="{D73B798C-5D5C-476A-AEDA-0EC1FA1E3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75D74B8-DA7C-4220-955F-E0F08EB569F9}"/>
              </a:ext>
            </a:extLst>
          </p:cNvPr>
          <p:cNvSpPr>
            <a:spLocks noGrp="1"/>
          </p:cNvSpPr>
          <p:nvPr>
            <p:ph type="dt" sz="half" idx="10"/>
          </p:nvPr>
        </p:nvSpPr>
        <p:spPr/>
        <p:txBody>
          <a:bodyPr/>
          <a:lstStyle/>
          <a:p>
            <a:fld id="{4691F5EC-290A-4DE0-B025-3AF8470A6C3D}" type="datetimeFigureOut">
              <a:rPr lang="ru-BY" smtClean="0"/>
              <a:t>01.12.2023</a:t>
            </a:fld>
            <a:endParaRPr lang="ru-BY"/>
          </a:p>
        </p:txBody>
      </p:sp>
      <p:sp>
        <p:nvSpPr>
          <p:cNvPr id="6" name="Нижний колонтитул 5">
            <a:extLst>
              <a:ext uri="{FF2B5EF4-FFF2-40B4-BE49-F238E27FC236}">
                <a16:creationId xmlns:a16="http://schemas.microsoft.com/office/drawing/2014/main" id="{CA7A790E-3DAC-45FB-AF2D-E8B06A109101}"/>
              </a:ext>
            </a:extLst>
          </p:cNvPr>
          <p:cNvSpPr>
            <a:spLocks noGrp="1"/>
          </p:cNvSpPr>
          <p:nvPr>
            <p:ph type="ftr" sz="quarter" idx="11"/>
          </p:nvPr>
        </p:nvSpPr>
        <p:spPr/>
        <p:txBody>
          <a:bodyPr/>
          <a:lstStyle/>
          <a:p>
            <a:endParaRPr lang="ru-BY"/>
          </a:p>
        </p:txBody>
      </p:sp>
      <p:sp>
        <p:nvSpPr>
          <p:cNvPr id="7" name="Номер слайда 6">
            <a:extLst>
              <a:ext uri="{FF2B5EF4-FFF2-40B4-BE49-F238E27FC236}">
                <a16:creationId xmlns:a16="http://schemas.microsoft.com/office/drawing/2014/main" id="{9C3F79A0-E684-4853-8A88-A409A988D2F2}"/>
              </a:ext>
            </a:extLst>
          </p:cNvPr>
          <p:cNvSpPr>
            <a:spLocks noGrp="1"/>
          </p:cNvSpPr>
          <p:nvPr>
            <p:ph type="sldNum" sz="quarter" idx="12"/>
          </p:nvPr>
        </p:nvSpPr>
        <p:spPr/>
        <p:txBody>
          <a:bodyPr/>
          <a:lstStyle/>
          <a:p>
            <a:fld id="{6B61CB89-3011-4A94-81D4-8EF21CEB8D07}" type="slidenum">
              <a:rPr lang="ru-BY" smtClean="0"/>
              <a:t>‹#›</a:t>
            </a:fld>
            <a:endParaRPr lang="ru-BY"/>
          </a:p>
        </p:txBody>
      </p:sp>
    </p:spTree>
    <p:extLst>
      <p:ext uri="{BB962C8B-B14F-4D97-AF65-F5344CB8AC3E}">
        <p14:creationId xmlns:p14="http://schemas.microsoft.com/office/powerpoint/2010/main" val="359628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14FE70-EC0A-4088-B5B3-4106D69CF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BY"/>
          </a:p>
        </p:txBody>
      </p:sp>
      <p:sp>
        <p:nvSpPr>
          <p:cNvPr id="3" name="Текст 2">
            <a:extLst>
              <a:ext uri="{FF2B5EF4-FFF2-40B4-BE49-F238E27FC236}">
                <a16:creationId xmlns:a16="http://schemas.microsoft.com/office/drawing/2014/main" id="{0C561F97-92EC-4199-B371-CE316B9DD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4" name="Дата 3">
            <a:extLst>
              <a:ext uri="{FF2B5EF4-FFF2-40B4-BE49-F238E27FC236}">
                <a16:creationId xmlns:a16="http://schemas.microsoft.com/office/drawing/2014/main" id="{162024D5-D08F-4722-BCD9-F510B4102C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1F5EC-290A-4DE0-B025-3AF8470A6C3D}" type="datetimeFigureOut">
              <a:rPr lang="ru-BY" smtClean="0"/>
              <a:t>01.12.2023</a:t>
            </a:fld>
            <a:endParaRPr lang="ru-BY"/>
          </a:p>
        </p:txBody>
      </p:sp>
      <p:sp>
        <p:nvSpPr>
          <p:cNvPr id="5" name="Нижний колонтитул 4">
            <a:extLst>
              <a:ext uri="{FF2B5EF4-FFF2-40B4-BE49-F238E27FC236}">
                <a16:creationId xmlns:a16="http://schemas.microsoft.com/office/drawing/2014/main" id="{154945F0-3F0C-4D11-9C90-68E74A6F0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BY"/>
          </a:p>
        </p:txBody>
      </p:sp>
      <p:sp>
        <p:nvSpPr>
          <p:cNvPr id="6" name="Номер слайда 5">
            <a:extLst>
              <a:ext uri="{FF2B5EF4-FFF2-40B4-BE49-F238E27FC236}">
                <a16:creationId xmlns:a16="http://schemas.microsoft.com/office/drawing/2014/main" id="{F5030CE5-FC80-485F-9D31-98E52F634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1CB89-3011-4A94-81D4-8EF21CEB8D07}" type="slidenum">
              <a:rPr lang="ru-BY" smtClean="0"/>
              <a:t>‹#›</a:t>
            </a:fld>
            <a:endParaRPr lang="ru-BY"/>
          </a:p>
        </p:txBody>
      </p:sp>
    </p:spTree>
    <p:extLst>
      <p:ext uri="{BB962C8B-B14F-4D97-AF65-F5344CB8AC3E}">
        <p14:creationId xmlns:p14="http://schemas.microsoft.com/office/powerpoint/2010/main" val="1191157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B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gif"/><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69939" y="3513960"/>
            <a:ext cx="6709228" cy="1919416"/>
          </a:xfrm>
          <a:ln w="28575">
            <a:solidFill>
              <a:srgbClr val="00B050"/>
            </a:solidFill>
          </a:ln>
        </p:spPr>
        <p:txBody>
          <a:bodyPr anchor="t">
            <a:noAutofit/>
          </a:bodyPr>
          <a:lstStyle/>
          <a:p>
            <a:r>
              <a:rPr lang="ru-RU" sz="3200" b="1" dirty="0"/>
              <a:t>Приоритетные программы профилактики инфекций и инфекционного контроля</a:t>
            </a:r>
            <a:endParaRPr lang="ru-RU" sz="3200" b="1" dirty="0">
              <a:solidFill>
                <a:schemeClr val="tx2"/>
              </a:solidFill>
              <a:latin typeface="Arial Black" pitchFamily="34" charset="0"/>
            </a:endParaRPr>
          </a:p>
        </p:txBody>
      </p:sp>
      <p:pic>
        <p:nvPicPr>
          <p:cNvPr id="2052" name="Picture 4" descr="Деконтаминация рук медперсонала | provrach.ru"/>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6791" r="-1" b="-1"/>
          <a:stretch/>
        </p:blipFill>
        <p:spPr bwMode="auto">
          <a:xfrm>
            <a:off x="292004" y="1834456"/>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rotWithShape="1">
          <a:blip r:embed="rId3">
            <a:alphaModFix/>
          </a:blip>
          <a:srcRect l="31759" r="2477" b="-3"/>
          <a:stretch/>
        </p:blipFill>
        <p:spPr>
          <a:xfrm>
            <a:off x="6626956" y="324871"/>
            <a:ext cx="3141883" cy="3189089"/>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sp>
        <p:nvSpPr>
          <p:cNvPr id="3" name="TextBox 2"/>
          <p:cNvSpPr txBox="1"/>
          <p:nvPr/>
        </p:nvSpPr>
        <p:spPr>
          <a:xfrm>
            <a:off x="5289482" y="5601079"/>
            <a:ext cx="5058032" cy="1362937"/>
          </a:xfrm>
          <a:prstGeom prst="rect">
            <a:avLst/>
          </a:prstGeom>
          <a:noFill/>
        </p:spPr>
        <p:txBody>
          <a:bodyPr wrap="square" rtlCol="0">
            <a:spAutoFit/>
          </a:bodyPr>
          <a:lstStyle/>
          <a:p>
            <a:pPr marL="342900" indent="-336550" algn="ctr">
              <a:lnSpc>
                <a:spcPct val="80000"/>
              </a:lnSpc>
              <a:spcBef>
                <a:spcPts val="500"/>
              </a:spcBef>
              <a:buSzPct val="100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ru-RU" sz="1400" b="1" u="sng" dirty="0">
                <a:latin typeface="Comic Sans MS" pitchFamily="66" charset="0"/>
              </a:rPr>
              <a:t>Тонко Оксана Владимировна</a:t>
            </a:r>
          </a:p>
          <a:p>
            <a:pPr marL="342900" indent="-336550" algn="ctr">
              <a:lnSpc>
                <a:spcPct val="80000"/>
              </a:lnSpc>
              <a:spcBef>
                <a:spcPts val="500"/>
              </a:spcBef>
              <a:buSzPct val="100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ru-RU" sz="1400" b="1" dirty="0">
                <a:latin typeface="Comic Sans MS" pitchFamily="66" charset="0"/>
              </a:rPr>
              <a:t>Ханенко Оксана Николаевна</a:t>
            </a:r>
          </a:p>
          <a:p>
            <a:pPr algn="ctr"/>
            <a:r>
              <a:rPr lang="ru-RU" sz="1400" b="1" dirty="0">
                <a:latin typeface="Comic Sans MS" pitchFamily="66" charset="0"/>
              </a:rPr>
              <a:t>Коломиец Наталья Дмитриевна</a:t>
            </a:r>
          </a:p>
          <a:p>
            <a:pPr algn="ctr"/>
            <a:r>
              <a:rPr lang="ru-RU" sz="1400" b="1" dirty="0">
                <a:latin typeface="Comic Sans MS" pitchFamily="66" charset="0"/>
              </a:rPr>
              <a:t>30.11.2023</a:t>
            </a:r>
          </a:p>
          <a:p>
            <a:pPr algn="ctr"/>
            <a:r>
              <a:rPr lang="ru-RU" sz="1400" b="1" dirty="0">
                <a:latin typeface="Comic Sans MS" pitchFamily="66" charset="0"/>
              </a:rPr>
              <a:t>Минск, Республика Беларусь</a:t>
            </a:r>
          </a:p>
          <a:p>
            <a:pPr algn="ctr"/>
            <a:endParaRPr lang="ru-RU" sz="1400" dirty="0"/>
          </a:p>
        </p:txBody>
      </p:sp>
    </p:spTree>
    <p:extLst>
      <p:ext uri="{BB962C8B-B14F-4D97-AF65-F5344CB8AC3E}">
        <p14:creationId xmlns:p14="http://schemas.microsoft.com/office/powerpoint/2010/main" val="20833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ru-RU" sz="2800" b="1" dirty="0">
                <a:solidFill>
                  <a:srgbClr val="FF0000"/>
                </a:solidFill>
                <a:latin typeface="Arial" panose="020B0604020202020204" pitchFamily="34" charset="0"/>
                <a:cs typeface="Arial" panose="020B0604020202020204" pitchFamily="34" charset="0"/>
              </a:rPr>
              <a:t>Основной компонент 1: Программы профилактики инфекций и инфекционного контроля (ПИИК)</a:t>
            </a:r>
            <a:br>
              <a:rPr lang="ru-RU" sz="2800" dirty="0">
                <a:solidFill>
                  <a:srgbClr val="FF0000"/>
                </a:solidFill>
                <a:latin typeface="Arial" panose="020B0604020202020204" pitchFamily="34" charset="0"/>
                <a:cs typeface="Arial" panose="020B0604020202020204" pitchFamily="34" charset="0"/>
              </a:rPr>
            </a:br>
            <a:endParaRPr lang="ru-RU" sz="28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563880" y="2120900"/>
            <a:ext cx="5440680" cy="4051300"/>
          </a:xfrm>
        </p:spPr>
        <p:txBody>
          <a:bodyPr>
            <a:normAutofit fontScale="85000" lnSpcReduction="20000"/>
          </a:bodyPr>
          <a:lstStyle/>
          <a:p>
            <a:pPr algn="ctr"/>
            <a:r>
              <a:rPr lang="ru-RU" sz="2400" b="1" i="1" dirty="0">
                <a:solidFill>
                  <a:srgbClr val="C00000"/>
                </a:solidFill>
              </a:rPr>
              <a:t>Уровень организации здравоохранения</a:t>
            </a:r>
            <a:endParaRPr lang="ru-RU" sz="2400" dirty="0">
              <a:solidFill>
                <a:srgbClr val="C00000"/>
              </a:solidFill>
            </a:endParaRPr>
          </a:p>
          <a:p>
            <a:pPr algn="just"/>
            <a:r>
              <a:rPr lang="ru-RU" sz="2400" b="1" dirty="0">
                <a:latin typeface="+mj-lt"/>
                <a:cs typeface="Arial" panose="020B0604020202020204" pitchFamily="34" charset="0"/>
              </a:rPr>
              <a:t>в каждом учреждении, в котором оказывается медицинская помощь была разработана программа ПИИК с участием специальной подготовленной группы с целью предотвращения ИСМП и борьбы с устойчивостью к противомикробным препаратам (УПП) на основе надлежащей практики ПИИК.</a:t>
            </a:r>
          </a:p>
          <a:p>
            <a:pPr algn="just"/>
            <a:r>
              <a:rPr lang="ru-RU" sz="2400" b="1" dirty="0">
                <a:latin typeface="+mj-lt"/>
                <a:cs typeface="Arial" panose="020B0604020202020204" pitchFamily="34" charset="0"/>
              </a:rPr>
              <a:t>Программы ПИИК должны иметь четко определенные цели, основанные на локальных эпидемиологических данных и первостепенные задачи в соответствии с оценкой риска, а также определенные функции и мероприятия, которые соответствуют профилактике ИСМП и борьбе с УПП в здравоохранении</a:t>
            </a:r>
            <a:r>
              <a:rPr lang="ru-RU" sz="2400" dirty="0"/>
              <a:t>.</a:t>
            </a:r>
          </a:p>
          <a:p>
            <a:endParaRPr lang="ru-RU" sz="1900" dirty="0"/>
          </a:p>
        </p:txBody>
      </p:sp>
      <p:sp>
        <p:nvSpPr>
          <p:cNvPr id="4" name="Объект 3"/>
          <p:cNvSpPr>
            <a:spLocks noGrp="1"/>
          </p:cNvSpPr>
          <p:nvPr>
            <p:ph sz="half" idx="2"/>
          </p:nvPr>
        </p:nvSpPr>
        <p:spPr>
          <a:xfrm>
            <a:off x="6515944" y="2120900"/>
            <a:ext cx="5173136" cy="40513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85000" lnSpcReduction="20000"/>
          </a:bodyPr>
          <a:lstStyle/>
          <a:p>
            <a:pPr algn="ctr"/>
            <a:r>
              <a:rPr lang="ru-RU" sz="2600" dirty="0">
                <a:solidFill>
                  <a:srgbClr val="C00000"/>
                </a:solidFill>
              </a:rPr>
              <a:t>ВОЗ рекомендовано обеспечение минимального соотношения одного штатного специалиста по профилактике инфекций на 250 коек. Вместе с тем рекомендуется рассмотреть вопрос о более высоком соотношении, например, одного специалиста по профилактике инфекций на 100 коек в связи с повышением остроты и сложности лечения пациентов, а также многочисленными функциями и обязанностями современного специалиста по профилактике.</a:t>
            </a:r>
          </a:p>
          <a:p>
            <a:endParaRPr lang="ru-RU" dirty="0"/>
          </a:p>
        </p:txBody>
      </p:sp>
    </p:spTree>
    <p:extLst>
      <p:ext uri="{BB962C8B-B14F-4D97-AF65-F5344CB8AC3E}">
        <p14:creationId xmlns:p14="http://schemas.microsoft.com/office/powerpoint/2010/main" val="3076625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301752" y="-265176"/>
            <a:ext cx="10691830" cy="1809625"/>
          </a:xfrm>
          <a:solidFill>
            <a:srgbClr val="FA5F40"/>
          </a:solidFill>
        </p:spPr>
        <p:txBody>
          <a:bodyPr rtlCol="0">
            <a:normAutofit fontScale="90000"/>
          </a:bodyPr>
          <a:lstStyle/>
          <a:p>
            <a:pPr algn="ctr">
              <a:defRPr/>
            </a:pPr>
            <a:br>
              <a:rPr lang="ru-RU" sz="1200" dirty="0">
                <a:solidFill>
                  <a:schemeClr val="bg1"/>
                </a:solidFill>
              </a:rPr>
            </a:br>
            <a:br>
              <a:rPr lang="ru-RU" sz="1200" dirty="0">
                <a:solidFill>
                  <a:schemeClr val="bg1"/>
                </a:solidFill>
              </a:rPr>
            </a:br>
            <a:br>
              <a:rPr lang="ru-RU" sz="1200" dirty="0">
                <a:solidFill>
                  <a:schemeClr val="bg1"/>
                </a:solidFill>
              </a:rPr>
            </a:br>
            <a:br>
              <a:rPr lang="ru-RU" sz="1200" dirty="0">
                <a:solidFill>
                  <a:schemeClr val="bg1"/>
                </a:solidFill>
              </a:rPr>
            </a:br>
            <a:br>
              <a:rPr lang="ru-RU" sz="1200" dirty="0">
                <a:solidFill>
                  <a:schemeClr val="bg1"/>
                </a:solidFill>
              </a:rPr>
            </a:br>
            <a:br>
              <a:rPr lang="ru-RU" sz="1200" dirty="0">
                <a:solidFill>
                  <a:schemeClr val="bg1"/>
                </a:solidFill>
              </a:rPr>
            </a:br>
            <a:r>
              <a:rPr lang="ru-RU" sz="2200" dirty="0">
                <a:solidFill>
                  <a:schemeClr val="tx1"/>
                </a:solidFill>
                <a:latin typeface="Comic Sans MS" pitchFamily="66" charset="0"/>
              </a:rPr>
              <a:t>Приказ МЗ РБ </a:t>
            </a:r>
            <a:br>
              <a:rPr lang="ru-RU" sz="2200" dirty="0">
                <a:solidFill>
                  <a:schemeClr val="tx1"/>
                </a:solidFill>
                <a:latin typeface="Comic Sans MS" pitchFamily="66" charset="0"/>
              </a:rPr>
            </a:br>
            <a:r>
              <a:rPr lang="ru-RU" sz="2200" dirty="0">
                <a:solidFill>
                  <a:schemeClr val="tx1"/>
                </a:solidFill>
                <a:latin typeface="Comic Sans MS" pitchFamily="66" charset="0"/>
              </a:rPr>
              <a:t>№1301 от 29.12.2015г «О мерах  по снижению антибактериальной резистентности микроорганизмов»,  пункт  1.8</a:t>
            </a:r>
            <a:br>
              <a:rPr lang="ru-RU" sz="2200" dirty="0">
                <a:solidFill>
                  <a:schemeClr val="tx1"/>
                </a:solidFill>
                <a:latin typeface="Comic Sans MS" pitchFamily="66" charset="0"/>
              </a:rPr>
            </a:br>
            <a:br>
              <a:rPr lang="ru-RU" sz="2200" dirty="0">
                <a:solidFill>
                  <a:schemeClr val="bg1"/>
                </a:solidFill>
                <a:latin typeface="Comic Sans MS" pitchFamily="66" charset="0"/>
              </a:rPr>
            </a:br>
            <a:endParaRPr lang="ru-RU" sz="2200" dirty="0">
              <a:solidFill>
                <a:schemeClr val="bg1"/>
              </a:solidFill>
              <a:latin typeface="Comic Sans MS" pitchFamily="66" charset="0"/>
            </a:endParaRPr>
          </a:p>
        </p:txBody>
      </p:sp>
      <p:graphicFrame>
        <p:nvGraphicFramePr>
          <p:cNvPr id="8" name="Объект 7"/>
          <p:cNvGraphicFramePr>
            <a:graphicFrameLocks noGrp="1"/>
          </p:cNvGraphicFramePr>
          <p:nvPr>
            <p:ph sz="half" idx="1"/>
            <p:extLst/>
          </p:nvPr>
        </p:nvGraphicFramePr>
        <p:xfrm>
          <a:off x="1981200" y="1340769"/>
          <a:ext cx="5698976" cy="478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Дата 3"/>
          <p:cNvSpPr>
            <a:spLocks noGrp="1"/>
          </p:cNvSpPr>
          <p:nvPr>
            <p:ph type="dt" sz="quarter" idx="10"/>
          </p:nvPr>
        </p:nvSpPr>
        <p:spPr/>
        <p:txBody>
          <a:bodyPr/>
          <a:lstStyle/>
          <a:p>
            <a:pPr>
              <a:defRPr/>
            </a:pPr>
            <a:r>
              <a:rPr lang="ru-RU"/>
              <a:t>93</a:t>
            </a:r>
          </a:p>
        </p:txBody>
      </p:sp>
      <p:sp>
        <p:nvSpPr>
          <p:cNvPr id="3" name="Номер слайда 2"/>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3C25978-71EF-4D98-B8C8-1026754F56AA}" type="slidenum">
              <a:rPr lang="ru-RU" altLang="ru-RU">
                <a:solidFill>
                  <a:srgbClr val="898989"/>
                </a:solidFill>
              </a:rPr>
              <a:pPr eaLnBrk="1" hangingPunct="1"/>
              <a:t>11</a:t>
            </a:fld>
            <a:endParaRPr lang="ru-RU" altLang="ru-RU">
              <a:solidFill>
                <a:srgbClr val="898989"/>
              </a:solidFill>
            </a:endParaRPr>
          </a:p>
        </p:txBody>
      </p:sp>
      <p:pic>
        <p:nvPicPr>
          <p:cNvPr id="110599" name="Picture 4" descr="j022373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7263" y="3644900"/>
            <a:ext cx="2938462" cy="188118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496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ъект 2"/>
          <p:cNvSpPr>
            <a:spLocks noGrp="1"/>
          </p:cNvSpPr>
          <p:nvPr>
            <p:ph sz="half" idx="1"/>
          </p:nvPr>
        </p:nvSpPr>
        <p:spPr>
          <a:xfrm>
            <a:off x="1097280" y="1484313"/>
            <a:ext cx="4922520" cy="52578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25400">
                <a:solidFill>
                  <a:srgbClr val="000000"/>
                </a:solidFill>
                <a:miter lim="800000"/>
                <a:headEnd/>
                <a:tailEnd/>
              </a14:hiddenLine>
            </a:ext>
          </a:extLst>
        </p:spPr>
        <p:txBody>
          <a:bodyPr>
            <a:normAutofit/>
          </a:bodyPr>
          <a:lstStyle/>
          <a:p>
            <a:pPr algn="just">
              <a:buFont typeface="Calibri" panose="020F0502020204030204" pitchFamily="34" charset="0"/>
              <a:buAutoNum type="arabicPeriod"/>
            </a:pPr>
            <a:r>
              <a:rPr lang="ru-RU" altLang="ru-RU" sz="1600" b="1" dirty="0"/>
              <a:t>Обеспечивать доступность и </a:t>
            </a:r>
            <a:r>
              <a:rPr lang="ru-RU" altLang="ru-RU" sz="1600" b="1" dirty="0" err="1"/>
              <a:t>распространяемость</a:t>
            </a:r>
            <a:r>
              <a:rPr lang="ru-RU" altLang="ru-RU" sz="1600" b="1" dirty="0"/>
              <a:t> методов больничной гигиены, а также их обновление по мере необходимости</a:t>
            </a:r>
          </a:p>
          <a:p>
            <a:pPr algn="just">
              <a:buFont typeface="Calibri" panose="020F0502020204030204" pitchFamily="34" charset="0"/>
              <a:buAutoNum type="arabicPeriod"/>
            </a:pPr>
            <a:r>
              <a:rPr lang="ru-RU" altLang="ru-RU" sz="1600" b="1" dirty="0"/>
              <a:t>Способствовать принятию во внимание аспектов гигиены при разработке методов лечения и терапии</a:t>
            </a:r>
          </a:p>
          <a:p>
            <a:pPr algn="just">
              <a:buFont typeface="Calibri" panose="020F0502020204030204" pitchFamily="34" charset="0"/>
              <a:buAutoNum type="arabicPeriod"/>
            </a:pPr>
            <a:r>
              <a:rPr lang="ru-RU" altLang="ru-RU" sz="1600" b="1" dirty="0"/>
              <a:t>Оказывать поддержку медперсоналу всех категорий советами и информацией по вопросам больничной гигиены</a:t>
            </a:r>
          </a:p>
          <a:p>
            <a:pPr algn="just">
              <a:buFont typeface="Calibri" panose="020F0502020204030204" pitchFamily="34" charset="0"/>
              <a:buAutoNum type="arabicPeriod"/>
            </a:pPr>
            <a:r>
              <a:rPr lang="ru-RU" altLang="ru-RU" sz="1600" b="1" dirty="0"/>
              <a:t>Создавать и поддерживать систему наблюдения, позволяющую оперативно выявлять заразных пациентов, случаи передачи инфекции и вспышек инфекции</a:t>
            </a:r>
          </a:p>
          <a:p>
            <a:pPr algn="just">
              <a:buFont typeface="Calibri" panose="020F0502020204030204" pitchFamily="34" charset="0"/>
              <a:buAutoNum type="arabicPeriod"/>
            </a:pPr>
            <a:r>
              <a:rPr lang="ru-RU" altLang="ru-RU" sz="1600" b="1" dirty="0"/>
              <a:t>Выполнять текущую или периодическую регистрацию инфекций, связанных с различными типами вмешательств</a:t>
            </a:r>
          </a:p>
          <a:p>
            <a:endParaRPr lang="ru-RU" altLang="ru-RU" b="1" dirty="0"/>
          </a:p>
        </p:txBody>
      </p:sp>
      <p:sp>
        <p:nvSpPr>
          <p:cNvPr id="4" name="Объект 3"/>
          <p:cNvSpPr>
            <a:spLocks noGrp="1"/>
          </p:cNvSpPr>
          <p:nvPr>
            <p:ph sz="half" idx="2"/>
          </p:nvPr>
        </p:nvSpPr>
        <p:spPr>
          <a:xfrm>
            <a:off x="6515944" y="1484313"/>
            <a:ext cx="4975016" cy="438613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just">
              <a:buFont typeface="+mj-lt"/>
              <a:buAutoNum type="arabicPeriod" startAt="6"/>
              <a:defRPr/>
            </a:pPr>
            <a:r>
              <a:rPr lang="ru-RU" sz="1600" b="1" dirty="0"/>
              <a:t>Осуществлять наблюдение за инфекционной ситуацией и экологией бактерий, включая ситуацию с резистентностью</a:t>
            </a:r>
          </a:p>
          <a:p>
            <a:pPr algn="just">
              <a:buFont typeface="+mj-lt"/>
              <a:buAutoNum type="arabicPeriod" startAt="6"/>
              <a:defRPr/>
            </a:pPr>
            <a:r>
              <a:rPr lang="ru-RU" sz="1600" b="1" dirty="0"/>
              <a:t>Осуществлять наблюдение за методами стерилизации и дезинфекции</a:t>
            </a:r>
          </a:p>
          <a:p>
            <a:pPr algn="just">
              <a:buFont typeface="+mj-lt"/>
              <a:buAutoNum type="arabicPeriod" startAt="6"/>
              <a:defRPr/>
            </a:pPr>
            <a:r>
              <a:rPr lang="ru-RU" sz="1600" b="1" dirty="0"/>
              <a:t>Предоставлять консультации по вопросам строительства, закупок и организаций тендеров</a:t>
            </a:r>
          </a:p>
          <a:p>
            <a:pPr algn="just">
              <a:buFont typeface="+mj-lt"/>
              <a:buAutoNum type="arabicPeriod" startAt="6"/>
              <a:defRPr/>
            </a:pPr>
            <a:r>
              <a:rPr lang="ru-RU" sz="1600" b="1" dirty="0"/>
              <a:t>Предоставлять консультации по вопросам обращения с водой, продовольствием, грязной посудой, мусором и грязным бельем</a:t>
            </a:r>
          </a:p>
          <a:p>
            <a:pPr algn="just">
              <a:buFont typeface="+mj-lt"/>
              <a:buAutoNum type="arabicPeriod" startAt="6"/>
              <a:defRPr/>
            </a:pPr>
            <a:r>
              <a:rPr lang="ru-RU" sz="1600" b="1" dirty="0"/>
              <a:t>Изучать публикуемую литературу, осуществлять обучение, а также заниматься научно-исследовательской работой</a:t>
            </a:r>
          </a:p>
          <a:p>
            <a:pPr algn="just">
              <a:buFont typeface="+mj-lt"/>
              <a:buAutoNum type="arabicPeriod" startAt="6"/>
              <a:defRPr/>
            </a:pPr>
            <a:r>
              <a:rPr lang="ru-RU" sz="1600" b="1" dirty="0"/>
              <a:t>Сотрудничать с представителями других отделений учреждения</a:t>
            </a:r>
          </a:p>
          <a:p>
            <a:pPr marL="514350" indent="-514350">
              <a:buFont typeface="+mj-lt"/>
              <a:buAutoNum type="arabicPeriod" startAt="6"/>
              <a:defRPr/>
            </a:pPr>
            <a:endParaRPr lang="ru-RU" dirty="0"/>
          </a:p>
        </p:txBody>
      </p:sp>
      <p:sp>
        <p:nvSpPr>
          <p:cNvPr id="5" name="Дата 4"/>
          <p:cNvSpPr>
            <a:spLocks noGrp="1"/>
          </p:cNvSpPr>
          <p:nvPr>
            <p:ph type="dt" sz="quarter" idx="10"/>
          </p:nvPr>
        </p:nvSpPr>
        <p:spPr/>
        <p:txBody>
          <a:bodyPr/>
          <a:lstStyle/>
          <a:p>
            <a:pPr>
              <a:defRPr/>
            </a:pPr>
            <a:r>
              <a:rPr lang="ru-RU"/>
              <a:t>93</a:t>
            </a:r>
            <a:endParaRPr lang="ru-RU" dirty="0"/>
          </a:p>
        </p:txBody>
      </p:sp>
      <p:sp>
        <p:nvSpPr>
          <p:cNvPr id="6" name="Номер слайда 5"/>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B8B05EC-26EF-4BA6-B130-CCEC10546458}" type="slidenum">
              <a:rPr lang="ru-RU" altLang="ru-RU">
                <a:solidFill>
                  <a:srgbClr val="898989"/>
                </a:solidFill>
              </a:rPr>
              <a:pPr eaLnBrk="1" hangingPunct="1"/>
              <a:t>12</a:t>
            </a:fld>
            <a:endParaRPr lang="ru-RU" altLang="ru-RU">
              <a:solidFill>
                <a:srgbClr val="898989"/>
              </a:solidFill>
            </a:endParaRPr>
          </a:p>
        </p:txBody>
      </p:sp>
      <p:sp>
        <p:nvSpPr>
          <p:cNvPr id="52230" name="Заголовок 1"/>
          <p:cNvSpPr>
            <a:spLocks noGrp="1"/>
          </p:cNvSpPr>
          <p:nvPr>
            <p:ph type="title"/>
          </p:nvPr>
        </p:nvSpPr>
        <p:spPr>
          <a:xfrm>
            <a:off x="1097280" y="286603"/>
            <a:ext cx="10058400" cy="892973"/>
          </a:xfrm>
          <a:solidFill>
            <a:srgbClr val="FF0000"/>
          </a:solidFill>
        </p:spPr>
        <p:txBody>
          <a:bodyPr/>
          <a:lstStyle/>
          <a:p>
            <a:pPr algn="ctr"/>
            <a:r>
              <a:rPr lang="ru-RU" altLang="ru-RU" sz="3600" b="1" dirty="0">
                <a:solidFill>
                  <a:schemeClr val="bg1"/>
                </a:solidFill>
                <a:latin typeface="Comic Sans MS" panose="030F0702030302020204" pitchFamily="66" charset="0"/>
              </a:rPr>
              <a:t>Задачи группы  ИК</a:t>
            </a:r>
          </a:p>
        </p:txBody>
      </p:sp>
    </p:spTree>
    <p:extLst>
      <p:ext uri="{BB962C8B-B14F-4D97-AF65-F5344CB8AC3E}">
        <p14:creationId xmlns:p14="http://schemas.microsoft.com/office/powerpoint/2010/main" val="2844009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ru-RU" sz="2800" b="1" dirty="0">
                <a:solidFill>
                  <a:srgbClr val="FF0000"/>
                </a:solidFill>
                <a:latin typeface="Arial" panose="020B0604020202020204" pitchFamily="34" charset="0"/>
                <a:cs typeface="Arial" panose="020B0604020202020204" pitchFamily="34" charset="0"/>
              </a:rPr>
              <a:t>Основной компонент 1: Программы профилактики инфекций и инфекционного контроля (ПИИК)</a:t>
            </a:r>
            <a:br>
              <a:rPr lang="ru-RU" sz="2800" dirty="0">
                <a:solidFill>
                  <a:srgbClr val="FF0000"/>
                </a:solidFill>
                <a:latin typeface="Arial" panose="020B0604020202020204" pitchFamily="34" charset="0"/>
                <a:cs typeface="Arial" panose="020B0604020202020204" pitchFamily="34" charset="0"/>
              </a:rPr>
            </a:br>
            <a:endParaRPr lang="ru-RU" sz="2800" dirty="0"/>
          </a:p>
        </p:txBody>
      </p:sp>
      <p:sp>
        <p:nvSpPr>
          <p:cNvPr id="3" name="Объект 2"/>
          <p:cNvSpPr>
            <a:spLocks noGrp="1"/>
          </p:cNvSpPr>
          <p:nvPr>
            <p:ph sz="half" idx="1"/>
          </p:nvPr>
        </p:nvSpPr>
        <p:spPr>
          <a:xfrm>
            <a:off x="320040" y="1649307"/>
            <a:ext cx="5806440" cy="4691380"/>
          </a:xfrm>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pPr marL="1471400" lvl="8" indent="0">
              <a:buNone/>
            </a:pPr>
            <a:r>
              <a:rPr lang="ru-RU" sz="3100" b="1" i="1" dirty="0">
                <a:solidFill>
                  <a:srgbClr val="C00000"/>
                </a:solidFill>
                <a:latin typeface="Times New Roman" panose="02020603050405020304" pitchFamily="18" charset="0"/>
                <a:cs typeface="Times New Roman" panose="02020603050405020304" pitchFamily="18" charset="0"/>
              </a:rPr>
              <a:t>Национальный уровень</a:t>
            </a:r>
            <a:endParaRPr lang="ru-RU" sz="3100" dirty="0">
              <a:solidFill>
                <a:srgbClr val="C00000"/>
              </a:solidFill>
              <a:latin typeface="Times New Roman" panose="02020603050405020304" pitchFamily="18" charset="0"/>
              <a:cs typeface="Times New Roman" panose="02020603050405020304" pitchFamily="18" charset="0"/>
            </a:endParaRPr>
          </a:p>
          <a:p>
            <a:pPr algn="just"/>
            <a:r>
              <a:rPr lang="ru-RU" sz="2600" dirty="0">
                <a:latin typeface="Times New Roman" panose="02020603050405020304" pitchFamily="18" charset="0"/>
                <a:cs typeface="Times New Roman" panose="02020603050405020304" pitchFamily="18" charset="0"/>
              </a:rPr>
              <a:t>Рекомендовано создание самостоятельных, активных национальных программ ПИИК с четко определенными мероприятиями в целях предотвращения ИСМП и борьбы с УПП на основе надлежащей практики ПИИК для безопасного и качественного предоставления медицинских услуг. </a:t>
            </a:r>
          </a:p>
          <a:p>
            <a:pPr algn="just"/>
            <a:r>
              <a:rPr lang="ru-RU" sz="2600" dirty="0">
                <a:latin typeface="Times New Roman" panose="02020603050405020304" pitchFamily="18" charset="0"/>
                <a:cs typeface="Times New Roman" panose="02020603050405020304" pitchFamily="18" charset="0"/>
              </a:rPr>
              <a:t>Национальные программы ПИИК должны быть связаны с другими соответствующими национальными программами и профессиональными организациями. </a:t>
            </a:r>
          </a:p>
          <a:p>
            <a:pPr algn="just"/>
            <a:r>
              <a:rPr lang="ru-RU" sz="2600" dirty="0">
                <a:latin typeface="Times New Roman" panose="02020603050405020304" pitchFamily="18" charset="0"/>
                <a:cs typeface="Times New Roman" panose="02020603050405020304" pitchFamily="18" charset="0"/>
              </a:rPr>
              <a:t>Это включает в себя разработку национальных планов по предотвращению ИСМП, разработку или укрепление национальной политики и стандартов практики в отношении деятельности ПИИК в медицинских учреждениях и соответствующий мониторинг осуществления и соблюдения этих национальных стратегий и стандартов</a:t>
            </a:r>
            <a:r>
              <a:rPr lang="ru-RU" sz="2600" dirty="0"/>
              <a:t>. </a:t>
            </a:r>
          </a:p>
          <a:p>
            <a:pPr algn="just"/>
            <a:endParaRPr lang="ru-RU" dirty="0"/>
          </a:p>
        </p:txBody>
      </p:sp>
      <p:sp>
        <p:nvSpPr>
          <p:cNvPr id="4" name="Объект 3"/>
          <p:cNvSpPr>
            <a:spLocks noGrp="1"/>
          </p:cNvSpPr>
          <p:nvPr>
            <p:ph sz="half" idx="2"/>
          </p:nvPr>
        </p:nvSpPr>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ctr"/>
            <a:r>
              <a:rPr lang="ru-RU" sz="2900" dirty="0">
                <a:latin typeface="Arial" panose="020B0604020202020204" pitchFamily="34" charset="0"/>
                <a:cs typeface="Arial" panose="020B0604020202020204" pitchFamily="34" charset="0"/>
              </a:rPr>
              <a:t>Минимальные цели должны включать: </a:t>
            </a:r>
          </a:p>
          <a:p>
            <a:pPr algn="ctr"/>
            <a:r>
              <a:rPr lang="ru-RU" sz="2900" dirty="0">
                <a:latin typeface="Arial" panose="020B0604020202020204" pitchFamily="34" charset="0"/>
                <a:cs typeface="Arial" panose="020B0604020202020204" pitchFamily="34" charset="0"/>
              </a:rPr>
              <a:t>- цели, которые должны быть достигнуты в отношении эндемических и эпидемических инфекций;</a:t>
            </a:r>
          </a:p>
          <a:p>
            <a:pPr algn="ctr"/>
            <a:r>
              <a:rPr lang="ru-RU" sz="2900" dirty="0">
                <a:latin typeface="Arial" panose="020B0604020202020204" pitchFamily="34" charset="0"/>
                <a:cs typeface="Arial" panose="020B0604020202020204" pitchFamily="34" charset="0"/>
              </a:rPr>
              <a:t>- разработку рекомендаций для процессов и практики ПИИК, которые эффективны в предотвращении ИСМП и распространения УПП.</a:t>
            </a:r>
          </a:p>
          <a:p>
            <a:endParaRPr lang="ru-RU" dirty="0"/>
          </a:p>
        </p:txBody>
      </p:sp>
    </p:spTree>
    <p:extLst>
      <p:ext uri="{BB962C8B-B14F-4D97-AF65-F5344CB8AC3E}">
        <p14:creationId xmlns:p14="http://schemas.microsoft.com/office/powerpoint/2010/main" val="250492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286603"/>
            <a:ext cx="10378440" cy="1694597"/>
          </a:xfrm>
          <a:solidFill>
            <a:srgbClr val="FA5F40"/>
          </a:solidFill>
        </p:spPr>
        <p:txBody>
          <a:bodyPr>
            <a:normAutofit fontScale="90000"/>
          </a:bodyPr>
          <a:lstStyle/>
          <a:p>
            <a:pPr algn="ctr"/>
            <a:r>
              <a:rPr lang="ru-RU" sz="3200" b="1" dirty="0">
                <a:solidFill>
                  <a:schemeClr val="bg1"/>
                </a:solidFill>
                <a:latin typeface="Arial" panose="020B0604020202020204" pitchFamily="34" charset="0"/>
                <a:cs typeface="Arial" panose="020B0604020202020204" pitchFamily="34" charset="0"/>
              </a:rPr>
              <a:t>Основной компонент 3: Обучение и подготовка в области профилактики инфекций и инфекционного контроля (ПИИК)</a:t>
            </a:r>
            <a:br>
              <a:rPr lang="ru-RU" sz="3200" dirty="0">
                <a:solidFill>
                  <a:schemeClr val="bg1"/>
                </a:solidFill>
                <a:latin typeface="Arial" panose="020B0604020202020204" pitchFamily="34" charset="0"/>
                <a:cs typeface="Arial" panose="020B0604020202020204" pitchFamily="34" charset="0"/>
              </a:rPr>
            </a:br>
            <a:endParaRPr lang="ru-RU" sz="3200" dirty="0">
              <a:solidFill>
                <a:schemeClr val="bg1"/>
              </a:solidFill>
              <a:latin typeface="Arial" panose="020B0604020202020204" pitchFamily="34" charset="0"/>
              <a:cs typeface="Arial" panose="020B0604020202020204" pitchFamily="34" charset="0"/>
            </a:endParaRPr>
          </a:p>
        </p:txBody>
      </p:sp>
      <p:graphicFrame>
        <p:nvGraphicFramePr>
          <p:cNvPr id="4" name="Объект 3"/>
          <p:cNvGraphicFramePr>
            <a:graphicFrameLocks noGrp="1"/>
          </p:cNvGraphicFramePr>
          <p:nvPr>
            <p:ph idx="1"/>
            <p:extLst/>
          </p:nvPr>
        </p:nvGraphicFramePr>
        <p:xfrm>
          <a:off x="0" y="1280160"/>
          <a:ext cx="11628120" cy="5836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8330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F0000"/>
          </a:solidFill>
        </p:spPr>
        <p:txBody>
          <a:bodyPr>
            <a:normAutofit fontScale="90000"/>
          </a:bodyPr>
          <a:lstStyle/>
          <a:p>
            <a:pPr>
              <a:defRPr/>
            </a:pPr>
            <a:r>
              <a:rPr lang="ru-RU" dirty="0"/>
              <a:t> </a:t>
            </a:r>
            <a:r>
              <a:rPr lang="ru-RU" sz="2400" dirty="0">
                <a:solidFill>
                  <a:schemeClr val="bg1"/>
                </a:solidFill>
                <a:latin typeface="Arial Black" pitchFamily="34" charset="0"/>
              </a:rPr>
              <a:t>Три целевых категории требуют различных стратегий и содержания обучения: </a:t>
            </a:r>
            <a:br>
              <a:rPr lang="ru-RU" sz="2400" dirty="0">
                <a:solidFill>
                  <a:schemeClr val="bg1"/>
                </a:solidFill>
                <a:latin typeface="Arial Black" pitchFamily="34" charset="0"/>
              </a:rPr>
            </a:br>
            <a:endParaRPr lang="ru-RU" sz="2400" dirty="0">
              <a:solidFill>
                <a:schemeClr val="bg1"/>
              </a:solidFill>
              <a:latin typeface="Arial Black" pitchFamily="34" charset="0"/>
            </a:endParaRPr>
          </a:p>
        </p:txBody>
      </p:sp>
      <p:sp>
        <p:nvSpPr>
          <p:cNvPr id="3" name="Объект 2"/>
          <p:cNvSpPr>
            <a:spLocks noGrp="1"/>
          </p:cNvSpPr>
          <p:nvPr>
            <p:ph idx="1"/>
          </p:nvPr>
        </p:nvSpPr>
        <p:spPr>
          <a:ln/>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marL="0" indent="0" algn="just">
              <a:buNone/>
              <a:defRPr/>
            </a:pPr>
            <a:r>
              <a:rPr lang="ru-RU" sz="2400" b="1" dirty="0"/>
              <a:t>1. специалисты ПИИК</a:t>
            </a:r>
          </a:p>
          <a:p>
            <a:pPr marL="0" indent="0" algn="just">
              <a:buNone/>
              <a:defRPr/>
            </a:pPr>
            <a:r>
              <a:rPr lang="ru-RU" sz="2400" b="1" dirty="0"/>
              <a:t>2. работники здравоохранения, участвующие в оказании услуг и уходе за пациентами </a:t>
            </a:r>
          </a:p>
          <a:p>
            <a:pPr marL="0" indent="0" algn="just">
              <a:buNone/>
              <a:defRPr/>
            </a:pPr>
            <a:r>
              <a:rPr lang="ru-RU" sz="2400" b="1" dirty="0"/>
              <a:t>3. другой персонал, который поддерживает оказание медицинских услуг (административный и управленческий персонал, вспомогательный персонал, санитарки и т.д.) </a:t>
            </a:r>
          </a:p>
          <a:p>
            <a:pPr algn="just">
              <a:defRPr/>
            </a:pPr>
            <a:r>
              <a:rPr lang="ru-RU" b="1" dirty="0"/>
              <a:t>Должна обеспечиваться непрерывность и постоянное совершенствование системы обучения работников организаций здравоохранения</a:t>
            </a:r>
          </a:p>
          <a:p>
            <a:pPr algn="just">
              <a:defRPr/>
            </a:pPr>
            <a:r>
              <a:rPr lang="ru-RU" b="1" dirty="0"/>
              <a:t>Периодические оценки эффективности учебных программ и знаний персонала должны проводиться на регулярной основе, а одним из важнейших результатов обучения является положительная динамика приверженности работников рекомендациям ПИИК.</a:t>
            </a:r>
          </a:p>
          <a:p>
            <a:pPr algn="just">
              <a:defRPr/>
            </a:pPr>
            <a:endParaRPr lang="ru-RU" dirty="0"/>
          </a:p>
        </p:txBody>
      </p:sp>
      <p:sp>
        <p:nvSpPr>
          <p:cNvPr id="4" name="Дата 3"/>
          <p:cNvSpPr>
            <a:spLocks noGrp="1"/>
          </p:cNvSpPr>
          <p:nvPr>
            <p:ph type="dt" sz="quarter" idx="10"/>
          </p:nvPr>
        </p:nvSpPr>
        <p:spPr/>
        <p:txBody>
          <a:bodyPr/>
          <a:lstStyle/>
          <a:p>
            <a:pPr>
              <a:defRPr/>
            </a:pPr>
            <a:r>
              <a:rPr lang="ru-RU"/>
              <a:t>153</a:t>
            </a:r>
          </a:p>
        </p:txBody>
      </p:sp>
      <p:sp>
        <p:nvSpPr>
          <p:cNvPr id="95237" name="Номер слайда 4"/>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30353CA-1A9C-4D11-AFF8-4BB383701232}" type="slidenum">
              <a:rPr lang="ru-RU" altLang="ru-RU" sz="1200">
                <a:solidFill>
                  <a:srgbClr val="898989"/>
                </a:solidFill>
              </a:rPr>
              <a:pPr>
                <a:spcBef>
                  <a:spcPct val="0"/>
                </a:spcBef>
                <a:buFontTx/>
                <a:buNone/>
              </a:pPr>
              <a:t>15</a:t>
            </a:fld>
            <a:endParaRPr lang="ru-RU" altLang="ru-RU" sz="1200">
              <a:solidFill>
                <a:srgbClr val="898989"/>
              </a:solidFill>
            </a:endParaRPr>
          </a:p>
        </p:txBody>
      </p:sp>
    </p:spTree>
    <p:extLst>
      <p:ext uri="{BB962C8B-B14F-4D97-AF65-F5344CB8AC3E}">
        <p14:creationId xmlns:p14="http://schemas.microsoft.com/office/powerpoint/2010/main" val="287885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Шрифт, плакат, логотип&#10;&#10;Автоматически созданное описание">
            <a:extLst>
              <a:ext uri="{FF2B5EF4-FFF2-40B4-BE49-F238E27FC236}">
                <a16:creationId xmlns:a16="http://schemas.microsoft.com/office/drawing/2014/main" id="{37870703-3D37-EF50-8F6B-B579BC0B4138}"/>
              </a:ext>
            </a:extLst>
          </p:cNvPr>
          <p:cNvPicPr>
            <a:picLocks noChangeAspect="1"/>
          </p:cNvPicPr>
          <p:nvPr/>
        </p:nvPicPr>
        <p:blipFill rotWithShape="1">
          <a:blip r:embed="rId2"/>
          <a:srcRect l="15675" r="1259"/>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Рисунок 3" descr="Изображение выглядит как текст, снимок экрана, дизайн&#10;&#10;Автоматически созданное описание">
            <a:extLst>
              <a:ext uri="{FF2B5EF4-FFF2-40B4-BE49-F238E27FC236}">
                <a16:creationId xmlns:a16="http://schemas.microsoft.com/office/drawing/2014/main" id="{C7F788C3-64F9-0733-F43C-1DD69E047044}"/>
              </a:ext>
            </a:extLst>
          </p:cNvPr>
          <p:cNvPicPr>
            <a:picLocks noChangeAspect="1"/>
          </p:cNvPicPr>
          <p:nvPr/>
        </p:nvPicPr>
        <p:blipFill rotWithShape="1">
          <a:blip r:embed="rId3"/>
          <a:srcRect r="459"/>
          <a:stretch/>
        </p:blipFill>
        <p:spPr>
          <a:xfrm>
            <a:off x="3575304" y="365750"/>
            <a:ext cx="4436539" cy="6126461"/>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6" name="Заголовок 5">
            <a:extLst>
              <a:ext uri="{FF2B5EF4-FFF2-40B4-BE49-F238E27FC236}">
                <a16:creationId xmlns:a16="http://schemas.microsoft.com/office/drawing/2014/main" id="{C5FD2780-B14F-497D-A847-53373E7E0242}"/>
              </a:ext>
            </a:extLst>
          </p:cNvPr>
          <p:cNvSpPr>
            <a:spLocks noGrp="1"/>
          </p:cNvSpPr>
          <p:nvPr>
            <p:ph type="title"/>
          </p:nvPr>
        </p:nvSpPr>
        <p:spPr>
          <a:xfrm>
            <a:off x="221436" y="194856"/>
            <a:ext cx="3143556" cy="1325563"/>
          </a:xfrm>
        </p:spPr>
        <p:txBody>
          <a:bodyPr vert="horz" lIns="91440" tIns="45720" rIns="91440" bIns="45720" rtlCol="0" anchor="ctr">
            <a:normAutofit/>
          </a:bodyPr>
          <a:lstStyle/>
          <a:p>
            <a:r>
              <a:rPr lang="en-US" sz="2000" b="1" kern="1200" dirty="0" err="1">
                <a:solidFill>
                  <a:schemeClr val="tx1"/>
                </a:solidFill>
                <a:latin typeface="+mj-lt"/>
                <a:ea typeface="+mj-ea"/>
                <a:cs typeface="+mj-cs"/>
              </a:rPr>
              <a:t>Основные</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компетенции</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для</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специалистов</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по</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профилактике</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инфекций</a:t>
            </a:r>
            <a:r>
              <a:rPr lang="en-US" sz="2000" b="1" kern="1200" dirty="0">
                <a:solidFill>
                  <a:schemeClr val="tx1"/>
                </a:solidFill>
                <a:latin typeface="+mj-lt"/>
                <a:ea typeface="+mj-ea"/>
                <a:cs typeface="+mj-cs"/>
              </a:rPr>
              <a:t> и </a:t>
            </a:r>
            <a:r>
              <a:rPr lang="en-US" sz="2000" b="1" kern="1200" dirty="0" err="1">
                <a:solidFill>
                  <a:schemeClr val="tx1"/>
                </a:solidFill>
                <a:latin typeface="+mj-lt"/>
                <a:ea typeface="+mj-ea"/>
                <a:cs typeface="+mj-cs"/>
              </a:rPr>
              <a:t>контролю</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над</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ними</a:t>
            </a:r>
            <a:endParaRPr lang="en-US" sz="20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1CD896CB-362A-3FE5-CA74-7F828CCA68A3}"/>
              </a:ext>
            </a:extLst>
          </p:cNvPr>
          <p:cNvSpPr txBox="1"/>
          <p:nvPr/>
        </p:nvSpPr>
        <p:spPr>
          <a:xfrm>
            <a:off x="338328" y="1670770"/>
            <a:ext cx="3374136" cy="505006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gn="just">
              <a:lnSpc>
                <a:spcPct val="90000"/>
              </a:lnSpc>
              <a:spcAft>
                <a:spcPts val="600"/>
              </a:spcAft>
              <a:buFont typeface="Arial" panose="020B0604020202020204" pitchFamily="34" charset="0"/>
              <a:buChar char="•"/>
            </a:pPr>
            <a:r>
              <a:rPr lang="en-US" sz="1200" dirty="0" err="1"/>
              <a:t>Цель</a:t>
            </a:r>
            <a:r>
              <a:rPr lang="en-US" sz="1200" dirty="0"/>
              <a:t> - </a:t>
            </a:r>
            <a:r>
              <a:rPr lang="en-US" sz="1200" dirty="0" err="1"/>
              <a:t>определить</a:t>
            </a:r>
            <a:r>
              <a:rPr lang="en-US" sz="1200" dirty="0"/>
              <a:t>, </a:t>
            </a:r>
            <a:r>
              <a:rPr lang="en-US" sz="1200" dirty="0" err="1"/>
              <a:t>кто</a:t>
            </a:r>
            <a:r>
              <a:rPr lang="en-US" sz="1200" dirty="0"/>
              <a:t> </a:t>
            </a:r>
            <a:r>
              <a:rPr lang="en-US" sz="1200" dirty="0" err="1"/>
              <a:t>является</a:t>
            </a:r>
            <a:r>
              <a:rPr lang="en-US" sz="1200" dirty="0"/>
              <a:t> </a:t>
            </a:r>
            <a:r>
              <a:rPr lang="en-US" sz="1200" dirty="0" err="1"/>
              <a:t>специалистом</a:t>
            </a:r>
            <a:r>
              <a:rPr lang="en-US" sz="1200" dirty="0"/>
              <a:t> </a:t>
            </a:r>
            <a:r>
              <a:rPr lang="en-US" sz="1200" dirty="0" err="1"/>
              <a:t>по</a:t>
            </a:r>
            <a:r>
              <a:rPr lang="en-US" sz="1200" dirty="0"/>
              <a:t> </a:t>
            </a:r>
            <a:r>
              <a:rPr lang="ru-RU" sz="1200" dirty="0"/>
              <a:t>ПИИК</a:t>
            </a:r>
            <a:r>
              <a:rPr lang="en-US" sz="1200" dirty="0"/>
              <a:t>, и </a:t>
            </a:r>
            <a:r>
              <a:rPr lang="en-US" sz="1200" dirty="0" err="1"/>
              <a:t>определить</a:t>
            </a:r>
            <a:r>
              <a:rPr lang="en-US" sz="1200" dirty="0"/>
              <a:t>, </a:t>
            </a:r>
            <a:r>
              <a:rPr lang="en-US" sz="1200" dirty="0" err="1"/>
              <a:t>какие</a:t>
            </a:r>
            <a:r>
              <a:rPr lang="en-US" sz="1200" dirty="0"/>
              <a:t> </a:t>
            </a:r>
            <a:r>
              <a:rPr lang="en-US" sz="1200" dirty="0" err="1"/>
              <a:t>ключевые</a:t>
            </a:r>
            <a:r>
              <a:rPr lang="en-US" sz="1200" dirty="0"/>
              <a:t> </a:t>
            </a:r>
            <a:r>
              <a:rPr lang="en-US" sz="1200" dirty="0" err="1"/>
              <a:t>компетенции</a:t>
            </a:r>
            <a:r>
              <a:rPr lang="en-US" sz="1200" dirty="0"/>
              <a:t> </a:t>
            </a:r>
            <a:r>
              <a:rPr lang="en-US" sz="1200" dirty="0" err="1"/>
              <a:t>необходимы</a:t>
            </a:r>
            <a:r>
              <a:rPr lang="en-US" sz="1200" dirty="0"/>
              <a:t> </a:t>
            </a:r>
            <a:r>
              <a:rPr lang="en-US" sz="1200" dirty="0" err="1"/>
              <a:t>для</a:t>
            </a:r>
            <a:r>
              <a:rPr lang="en-US" sz="1200" dirty="0"/>
              <a:t> </a:t>
            </a:r>
            <a:r>
              <a:rPr lang="en-US" sz="1200" dirty="0" err="1"/>
              <a:t>получения</a:t>
            </a:r>
            <a:r>
              <a:rPr lang="en-US" sz="1200" dirty="0"/>
              <a:t> </a:t>
            </a:r>
            <a:r>
              <a:rPr lang="en-US" sz="1200" dirty="0" err="1"/>
              <a:t>квалификации</a:t>
            </a:r>
            <a:r>
              <a:rPr lang="en-US" sz="1200" dirty="0"/>
              <a:t> в </a:t>
            </a:r>
            <a:r>
              <a:rPr lang="en-US" sz="1200" dirty="0" err="1"/>
              <a:t>этой</a:t>
            </a:r>
            <a:r>
              <a:rPr lang="en-US" sz="1200" dirty="0"/>
              <a:t> </a:t>
            </a:r>
            <a:r>
              <a:rPr lang="en-US" sz="1200" dirty="0" err="1"/>
              <a:t>дисциплине</a:t>
            </a:r>
            <a:r>
              <a:rPr lang="en-US" sz="1200" dirty="0"/>
              <a:t> и </a:t>
            </a:r>
            <a:r>
              <a:rPr lang="en-US" sz="1200" dirty="0" err="1"/>
              <a:t>на</a:t>
            </a:r>
            <a:r>
              <a:rPr lang="en-US" sz="1200" dirty="0"/>
              <a:t> </a:t>
            </a:r>
            <a:r>
              <a:rPr lang="en-US" sz="1200" dirty="0" err="1"/>
              <a:t>каком</a:t>
            </a:r>
            <a:r>
              <a:rPr lang="en-US" sz="1200" dirty="0"/>
              <a:t> </a:t>
            </a:r>
            <a:r>
              <a:rPr lang="en-US" sz="1200" dirty="0" err="1"/>
              <a:t>уровне</a:t>
            </a:r>
            <a:endParaRPr lang="en-US" sz="1200" dirty="0"/>
          </a:p>
          <a:p>
            <a:pPr indent="-228600" algn="just">
              <a:lnSpc>
                <a:spcPct val="90000"/>
              </a:lnSpc>
              <a:spcAft>
                <a:spcPts val="600"/>
              </a:spcAft>
              <a:buFont typeface="Arial" panose="020B0604020202020204" pitchFamily="34" charset="0"/>
              <a:buChar char="•"/>
            </a:pPr>
            <a:r>
              <a:rPr lang="en-US" sz="1200" dirty="0" err="1"/>
              <a:t>Конечной</a:t>
            </a:r>
            <a:r>
              <a:rPr lang="en-US" sz="1200" dirty="0"/>
              <a:t> </a:t>
            </a:r>
            <a:r>
              <a:rPr lang="en-US" sz="1200" dirty="0" err="1"/>
              <a:t>целью</a:t>
            </a:r>
            <a:r>
              <a:rPr lang="en-US" sz="1200" dirty="0"/>
              <a:t> </a:t>
            </a:r>
            <a:r>
              <a:rPr lang="en-US" sz="1200" dirty="0" err="1"/>
              <a:t>является</a:t>
            </a:r>
            <a:r>
              <a:rPr lang="en-US" sz="1200" dirty="0"/>
              <a:t> </a:t>
            </a:r>
            <a:r>
              <a:rPr lang="en-US" sz="1200" dirty="0" err="1"/>
              <a:t>поддержка</a:t>
            </a:r>
            <a:r>
              <a:rPr lang="en-US" sz="1200" dirty="0"/>
              <a:t> </a:t>
            </a:r>
            <a:r>
              <a:rPr lang="en-US" sz="1200" dirty="0" err="1"/>
              <a:t>достижения</a:t>
            </a:r>
            <a:r>
              <a:rPr lang="en-US" sz="1200" dirty="0"/>
              <a:t> </a:t>
            </a:r>
            <a:r>
              <a:rPr lang="en-US" sz="1200" dirty="0" err="1"/>
              <a:t>специалистами</a:t>
            </a:r>
            <a:r>
              <a:rPr lang="en-US" sz="1200" dirty="0"/>
              <a:t> ИК </a:t>
            </a:r>
            <a:r>
              <a:rPr lang="en-US" sz="1200" dirty="0" err="1"/>
              <a:t>конкретных</a:t>
            </a:r>
            <a:r>
              <a:rPr lang="en-US" sz="1200" dirty="0"/>
              <a:t> </a:t>
            </a:r>
            <a:r>
              <a:rPr lang="en-US" sz="1200" dirty="0" err="1"/>
              <a:t>знаний</a:t>
            </a:r>
            <a:r>
              <a:rPr lang="en-US" sz="1200" dirty="0"/>
              <a:t> и </a:t>
            </a:r>
            <a:r>
              <a:rPr lang="en-US" sz="1200" dirty="0" err="1"/>
              <a:t>компетентностей</a:t>
            </a:r>
            <a:r>
              <a:rPr lang="en-US" sz="1200" dirty="0"/>
              <a:t>, </a:t>
            </a:r>
            <a:r>
              <a:rPr lang="en-US" sz="1200" dirty="0" err="1"/>
              <a:t>необходимых</a:t>
            </a:r>
            <a:r>
              <a:rPr lang="en-US" sz="1200" dirty="0"/>
              <a:t> </a:t>
            </a:r>
            <a:r>
              <a:rPr lang="en-US" sz="1200" dirty="0" err="1"/>
              <a:t>на</a:t>
            </a:r>
            <a:r>
              <a:rPr lang="en-US" sz="1200" dirty="0"/>
              <a:t> </a:t>
            </a:r>
            <a:r>
              <a:rPr lang="en-US" sz="1200" dirty="0" err="1"/>
              <a:t>уровне</a:t>
            </a:r>
            <a:r>
              <a:rPr lang="en-US" sz="1200" dirty="0"/>
              <a:t> </a:t>
            </a:r>
            <a:r>
              <a:rPr lang="en-US" sz="1200" dirty="0" err="1"/>
              <a:t>страны</a:t>
            </a:r>
            <a:r>
              <a:rPr lang="en-US" sz="1200" dirty="0"/>
              <a:t> и </a:t>
            </a:r>
            <a:r>
              <a:rPr lang="en-US" sz="1200" dirty="0" err="1"/>
              <a:t>учреждения</a:t>
            </a:r>
            <a:r>
              <a:rPr lang="en-US" sz="1200" dirty="0"/>
              <a:t>.</a:t>
            </a:r>
          </a:p>
          <a:p>
            <a:pPr indent="-228600" algn="just">
              <a:lnSpc>
                <a:spcPct val="90000"/>
              </a:lnSpc>
              <a:spcAft>
                <a:spcPts val="600"/>
              </a:spcAft>
              <a:buFont typeface="Arial" panose="020B0604020202020204" pitchFamily="34" charset="0"/>
              <a:buChar char="•"/>
            </a:pPr>
            <a:r>
              <a:rPr lang="ru-RU" sz="1200" dirty="0"/>
              <a:t>Необходимо использовать </a:t>
            </a:r>
            <a:r>
              <a:rPr lang="en-US" sz="1200" dirty="0"/>
              <a:t>в </a:t>
            </a:r>
            <a:r>
              <a:rPr lang="en-US" sz="1200" dirty="0" err="1"/>
              <a:t>качестве</a:t>
            </a:r>
            <a:r>
              <a:rPr lang="en-US" sz="1200" dirty="0"/>
              <a:t> </a:t>
            </a:r>
            <a:r>
              <a:rPr lang="en-US" sz="1200" dirty="0" err="1"/>
              <a:t>руководства</a:t>
            </a:r>
            <a:r>
              <a:rPr lang="en-US" sz="1200" dirty="0"/>
              <a:t> </a:t>
            </a:r>
            <a:r>
              <a:rPr lang="en-US" sz="1200" dirty="0" err="1"/>
              <a:t>для</a:t>
            </a:r>
            <a:r>
              <a:rPr lang="en-US" sz="1200" dirty="0"/>
              <a:t> </a:t>
            </a:r>
            <a:r>
              <a:rPr lang="en-US" sz="1200" dirty="0" err="1"/>
              <a:t>определения</a:t>
            </a:r>
            <a:r>
              <a:rPr lang="en-US" sz="1200" dirty="0"/>
              <a:t> </a:t>
            </a:r>
            <a:r>
              <a:rPr lang="en-US" sz="1200" dirty="0" err="1"/>
              <a:t>потребностей</a:t>
            </a:r>
            <a:r>
              <a:rPr lang="en-US" sz="1200" dirty="0"/>
              <a:t> </a:t>
            </a:r>
            <a:r>
              <a:rPr lang="en-US" sz="1200" dirty="0" err="1"/>
              <a:t>организаций</a:t>
            </a:r>
            <a:r>
              <a:rPr lang="en-US" sz="1200" dirty="0"/>
              <a:t> </a:t>
            </a:r>
            <a:r>
              <a:rPr lang="en-US" sz="1200" dirty="0" err="1"/>
              <a:t>здравоохранения</a:t>
            </a:r>
            <a:r>
              <a:rPr lang="en-US" sz="1200" dirty="0"/>
              <a:t> в </a:t>
            </a:r>
            <a:r>
              <a:rPr lang="en-US" sz="1200" dirty="0" err="1"/>
              <a:t>профессиональном</a:t>
            </a:r>
            <a:r>
              <a:rPr lang="en-US" sz="1200" dirty="0"/>
              <a:t> </a:t>
            </a:r>
            <a:r>
              <a:rPr lang="en-US" sz="1200" dirty="0" err="1"/>
              <a:t>персонале</a:t>
            </a:r>
            <a:r>
              <a:rPr lang="en-US" sz="1200" dirty="0"/>
              <a:t> ИК. </a:t>
            </a:r>
            <a:r>
              <a:rPr lang="en-US" sz="1200" dirty="0" err="1"/>
              <a:t>Он</a:t>
            </a:r>
            <a:r>
              <a:rPr lang="en-US" sz="1200" dirty="0"/>
              <a:t> </a:t>
            </a:r>
            <a:r>
              <a:rPr lang="en-US" sz="1200" dirty="0" err="1"/>
              <a:t>также</a:t>
            </a:r>
            <a:r>
              <a:rPr lang="en-US" sz="1200" dirty="0"/>
              <a:t> м</a:t>
            </a:r>
            <a:r>
              <a:rPr lang="ru-RU" sz="1200" dirty="0"/>
              <a:t>.б.</a:t>
            </a:r>
            <a:r>
              <a:rPr lang="en-US" sz="1200" dirty="0"/>
              <a:t> </a:t>
            </a:r>
            <a:r>
              <a:rPr lang="en-US" sz="1200" dirty="0" err="1"/>
              <a:t>использован</a:t>
            </a:r>
            <a:r>
              <a:rPr lang="en-US" sz="1200" dirty="0"/>
              <a:t> </a:t>
            </a:r>
            <a:r>
              <a:rPr lang="en-US" sz="1200" dirty="0" err="1"/>
              <a:t>для</a:t>
            </a:r>
            <a:r>
              <a:rPr lang="en-US" sz="1200" dirty="0"/>
              <a:t> </a:t>
            </a:r>
            <a:r>
              <a:rPr lang="en-US" sz="1200" dirty="0" err="1"/>
              <a:t>оценки</a:t>
            </a:r>
            <a:r>
              <a:rPr lang="en-US" sz="1200" dirty="0"/>
              <a:t> </a:t>
            </a:r>
            <a:r>
              <a:rPr lang="en-US" sz="1200" dirty="0" err="1"/>
              <a:t>потребностей</a:t>
            </a:r>
            <a:r>
              <a:rPr lang="en-US" sz="1200" dirty="0"/>
              <a:t> в </a:t>
            </a:r>
            <a:r>
              <a:rPr lang="en-US" sz="1200" dirty="0" err="1"/>
              <a:t>обучении</a:t>
            </a:r>
            <a:r>
              <a:rPr lang="en-US" sz="1200" dirty="0"/>
              <a:t> </a:t>
            </a:r>
            <a:r>
              <a:rPr lang="en-US" sz="1200" dirty="0" err="1"/>
              <a:t>специалистов</a:t>
            </a:r>
            <a:r>
              <a:rPr lang="en-US" sz="1200" dirty="0"/>
              <a:t> и </a:t>
            </a:r>
            <a:r>
              <a:rPr lang="en-US" sz="1200" dirty="0" err="1"/>
              <a:t>разработки</a:t>
            </a:r>
            <a:r>
              <a:rPr lang="en-US" sz="1200" dirty="0"/>
              <a:t> </a:t>
            </a:r>
            <a:r>
              <a:rPr lang="en-US" sz="1200" dirty="0" err="1"/>
              <a:t>учебных</a:t>
            </a:r>
            <a:r>
              <a:rPr lang="en-US" sz="1200" dirty="0"/>
              <a:t> </a:t>
            </a:r>
            <a:r>
              <a:rPr lang="en-US" sz="1200" dirty="0" err="1"/>
              <a:t>планов</a:t>
            </a:r>
            <a:r>
              <a:rPr lang="en-US" sz="1200" dirty="0"/>
              <a:t> </a:t>
            </a:r>
            <a:r>
              <a:rPr lang="en-US" sz="1200" dirty="0" err="1"/>
              <a:t>для</a:t>
            </a:r>
            <a:r>
              <a:rPr lang="en-US" sz="1200" dirty="0"/>
              <a:t> </a:t>
            </a:r>
            <a:r>
              <a:rPr lang="en-US" sz="1200" dirty="0" err="1"/>
              <a:t>курсов</a:t>
            </a:r>
            <a:r>
              <a:rPr lang="en-US" sz="1200" dirty="0"/>
              <a:t> </a:t>
            </a:r>
            <a:r>
              <a:rPr lang="en-US" sz="1200" dirty="0" err="1"/>
              <a:t>повышения</a:t>
            </a:r>
            <a:r>
              <a:rPr lang="en-US" sz="1200" dirty="0"/>
              <a:t> </a:t>
            </a:r>
            <a:r>
              <a:rPr lang="en-US" sz="1200" dirty="0" err="1"/>
              <a:t>квалификации</a:t>
            </a:r>
            <a:r>
              <a:rPr lang="en-US" sz="1200" dirty="0"/>
              <a:t> в </a:t>
            </a:r>
            <a:r>
              <a:rPr lang="en-US" sz="1200" dirty="0" err="1"/>
              <a:t>сочетании</a:t>
            </a:r>
            <a:r>
              <a:rPr lang="en-US" sz="1200" dirty="0"/>
              <a:t> с </a:t>
            </a:r>
            <a:r>
              <a:rPr lang="en-US" sz="1200" dirty="0" err="1"/>
              <a:t>учебными</a:t>
            </a:r>
            <a:r>
              <a:rPr lang="en-US" sz="1200" dirty="0"/>
              <a:t> </a:t>
            </a:r>
            <a:r>
              <a:rPr lang="en-US" sz="1200" dirty="0" err="1"/>
              <a:t>планами</a:t>
            </a:r>
            <a:r>
              <a:rPr lang="en-US" sz="1200" dirty="0"/>
              <a:t> и </a:t>
            </a:r>
            <a:r>
              <a:rPr lang="en-US" sz="1200" dirty="0" err="1"/>
              <a:t>инструментами</a:t>
            </a:r>
            <a:r>
              <a:rPr lang="en-US" sz="1200" dirty="0"/>
              <a:t> </a:t>
            </a:r>
            <a:r>
              <a:rPr lang="en-US" sz="1200" dirty="0" err="1"/>
              <a:t>оценки</a:t>
            </a:r>
            <a:r>
              <a:rPr lang="en-US" sz="1200" dirty="0"/>
              <a:t>.</a:t>
            </a:r>
          </a:p>
          <a:p>
            <a:pPr indent="-228600" algn="just">
              <a:lnSpc>
                <a:spcPct val="90000"/>
              </a:lnSpc>
              <a:spcAft>
                <a:spcPts val="600"/>
              </a:spcAft>
              <a:buFont typeface="Arial" panose="020B0604020202020204" pitchFamily="34" charset="0"/>
              <a:buChar char="•"/>
            </a:pPr>
            <a:r>
              <a:rPr lang="ru-RU" sz="1200" dirty="0"/>
              <a:t>Можно использовать </a:t>
            </a:r>
            <a:r>
              <a:rPr lang="en-US" sz="1200" dirty="0" err="1"/>
              <a:t>для</a:t>
            </a:r>
            <a:r>
              <a:rPr lang="en-US" sz="1200" dirty="0"/>
              <a:t> </a:t>
            </a:r>
            <a:r>
              <a:rPr lang="en-US" sz="1200" dirty="0" err="1"/>
              <a:t>самооценки</a:t>
            </a:r>
            <a:r>
              <a:rPr lang="en-US" sz="1200" dirty="0"/>
              <a:t>, </a:t>
            </a:r>
            <a:r>
              <a:rPr lang="en-US" sz="1200" dirty="0" err="1"/>
              <a:t>служебной</a:t>
            </a:r>
            <a:r>
              <a:rPr lang="en-US" sz="1200" dirty="0"/>
              <a:t> </a:t>
            </a:r>
            <a:r>
              <a:rPr lang="en-US" sz="1200" dirty="0" err="1"/>
              <a:t>аттестации</a:t>
            </a:r>
            <a:r>
              <a:rPr lang="en-US" sz="1200" dirty="0"/>
              <a:t>, </a:t>
            </a:r>
            <a:r>
              <a:rPr lang="en-US" sz="1200" dirty="0" err="1"/>
              <a:t>разработки</a:t>
            </a:r>
            <a:r>
              <a:rPr lang="en-US" sz="1200" dirty="0"/>
              <a:t> </a:t>
            </a:r>
            <a:r>
              <a:rPr lang="en-US" sz="1200" dirty="0" err="1"/>
              <a:t>инструментов</a:t>
            </a:r>
            <a:r>
              <a:rPr lang="en-US" sz="1200" dirty="0"/>
              <a:t> </a:t>
            </a:r>
            <a:r>
              <a:rPr lang="en-US" sz="1200" dirty="0" err="1"/>
              <a:t>для</a:t>
            </a:r>
            <a:r>
              <a:rPr lang="en-US" sz="1200" dirty="0"/>
              <a:t> </a:t>
            </a:r>
            <a:r>
              <a:rPr lang="en-US" sz="1200" dirty="0" err="1"/>
              <a:t>оценки</a:t>
            </a:r>
            <a:r>
              <a:rPr lang="en-US" sz="1200" dirty="0"/>
              <a:t> </a:t>
            </a:r>
            <a:r>
              <a:rPr lang="en-US" sz="1200" dirty="0" err="1"/>
              <a:t>знаний</a:t>
            </a:r>
            <a:r>
              <a:rPr lang="en-US" sz="1200" dirty="0"/>
              <a:t> и </a:t>
            </a:r>
            <a:r>
              <a:rPr lang="en-US" sz="1200" dirty="0" err="1"/>
              <a:t>связанных</a:t>
            </a:r>
            <a:r>
              <a:rPr lang="en-US" sz="1200" dirty="0"/>
              <a:t> с </a:t>
            </a:r>
            <a:r>
              <a:rPr lang="en-US" sz="1200" dirty="0" err="1"/>
              <a:t>этим</a:t>
            </a:r>
            <a:r>
              <a:rPr lang="en-US" sz="1200" dirty="0"/>
              <a:t> </a:t>
            </a:r>
            <a:r>
              <a:rPr lang="en-US" sz="1200" dirty="0" err="1"/>
              <a:t>мероприятий</a:t>
            </a:r>
            <a:r>
              <a:rPr lang="en-US" sz="1200" dirty="0"/>
              <a:t> </a:t>
            </a:r>
            <a:r>
              <a:rPr lang="en-US" sz="1200" dirty="0" err="1"/>
              <a:t>по</a:t>
            </a:r>
            <a:r>
              <a:rPr lang="en-US" sz="1200" dirty="0"/>
              <a:t> </a:t>
            </a:r>
            <a:r>
              <a:rPr lang="en-US" sz="1200" dirty="0" err="1"/>
              <a:t>профессиональному</a:t>
            </a:r>
            <a:r>
              <a:rPr lang="en-US" sz="1200" dirty="0"/>
              <a:t> </a:t>
            </a:r>
            <a:r>
              <a:rPr lang="en-US" sz="1200" dirty="0" err="1"/>
              <a:t>развитию</a:t>
            </a:r>
            <a:r>
              <a:rPr lang="en-US" sz="1200" dirty="0"/>
              <a:t>. </a:t>
            </a:r>
          </a:p>
          <a:p>
            <a:pPr indent="-228600" algn="just">
              <a:lnSpc>
                <a:spcPct val="90000"/>
              </a:lnSpc>
              <a:spcAft>
                <a:spcPts val="600"/>
              </a:spcAft>
              <a:buFont typeface="Arial" panose="020B0604020202020204" pitchFamily="34" charset="0"/>
              <a:buChar char="•"/>
            </a:pPr>
            <a:r>
              <a:rPr lang="ru-RU" sz="1200" dirty="0"/>
              <a:t>Инструмент </a:t>
            </a:r>
            <a:r>
              <a:rPr lang="en-US" sz="1200" dirty="0" err="1"/>
              <a:t>для</a:t>
            </a:r>
            <a:r>
              <a:rPr lang="en-US" sz="1200" dirty="0"/>
              <a:t> </a:t>
            </a:r>
            <a:r>
              <a:rPr lang="en-US" sz="1200" dirty="0" err="1"/>
              <a:t>определения</a:t>
            </a:r>
            <a:r>
              <a:rPr lang="en-US" sz="1200" dirty="0"/>
              <a:t> </a:t>
            </a:r>
            <a:r>
              <a:rPr lang="en-US" sz="1200" dirty="0" err="1"/>
              <a:t>карьерного</a:t>
            </a:r>
            <a:r>
              <a:rPr lang="en-US" sz="1200" dirty="0"/>
              <a:t> </a:t>
            </a:r>
            <a:r>
              <a:rPr lang="en-US" sz="1200" dirty="0" err="1"/>
              <a:t>роста</a:t>
            </a:r>
            <a:r>
              <a:rPr lang="en-US" sz="1200" dirty="0"/>
              <a:t> </a:t>
            </a:r>
            <a:r>
              <a:rPr lang="en-US" sz="1200" dirty="0" err="1"/>
              <a:t>путем</a:t>
            </a:r>
            <a:r>
              <a:rPr lang="en-US" sz="1200" dirty="0"/>
              <a:t> </a:t>
            </a:r>
            <a:r>
              <a:rPr lang="ru-RU" sz="1200" dirty="0"/>
              <a:t>установления </a:t>
            </a:r>
            <a:r>
              <a:rPr lang="en-US" sz="1200" dirty="0" err="1"/>
              <a:t>необходимых</a:t>
            </a:r>
            <a:r>
              <a:rPr lang="en-US" sz="1200" dirty="0"/>
              <a:t> </a:t>
            </a:r>
            <a:r>
              <a:rPr lang="en-US" sz="1200" dirty="0" err="1"/>
              <a:t>навыков</a:t>
            </a:r>
            <a:r>
              <a:rPr lang="en-US" sz="1200" dirty="0"/>
              <a:t> </a:t>
            </a:r>
            <a:r>
              <a:rPr lang="en-US" sz="1200" dirty="0" err="1"/>
              <a:t>для</a:t>
            </a:r>
            <a:r>
              <a:rPr lang="en-US" sz="1200" dirty="0"/>
              <a:t> </a:t>
            </a:r>
            <a:r>
              <a:rPr lang="en-US" sz="1200" dirty="0" err="1"/>
              <a:t>специалиста</a:t>
            </a:r>
            <a:r>
              <a:rPr lang="en-US" sz="1200" dirty="0"/>
              <a:t> ИК.</a:t>
            </a:r>
          </a:p>
          <a:p>
            <a:pPr indent="-228600">
              <a:lnSpc>
                <a:spcPct val="90000"/>
              </a:lnSpc>
              <a:spcAft>
                <a:spcPts val="600"/>
              </a:spcAft>
              <a:buFont typeface="Arial" panose="020B0604020202020204" pitchFamily="34" charset="0"/>
              <a:buChar char="•"/>
            </a:pPr>
            <a:endParaRPr lang="en-US" sz="900" dirty="0"/>
          </a:p>
        </p:txBody>
      </p:sp>
    </p:spTree>
    <p:extLst>
      <p:ext uri="{BB962C8B-B14F-4D97-AF65-F5344CB8AC3E}">
        <p14:creationId xmlns:p14="http://schemas.microsoft.com/office/powerpoint/2010/main" val="2036073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84DD15D9-B803-1A17-4230-0F2767B8D1E5}"/>
              </a:ext>
            </a:extLst>
          </p:cNvPr>
          <p:cNvGraphicFramePr>
            <a:graphicFrameLocks noGrp="1"/>
          </p:cNvGraphicFramePr>
          <p:nvPr>
            <p:extLst/>
          </p:nvPr>
        </p:nvGraphicFramePr>
        <p:xfrm>
          <a:off x="768096" y="788736"/>
          <a:ext cx="10687653" cy="5561786"/>
        </p:xfrm>
        <a:graphic>
          <a:graphicData uri="http://schemas.openxmlformats.org/drawingml/2006/table">
            <a:tbl>
              <a:tblPr firstRow="1" firstCol="1" bandRow="1">
                <a:solidFill>
                  <a:srgbClr val="F2F2F2">
                    <a:alpha val="30196"/>
                  </a:srgbClr>
                </a:solidFill>
                <a:tableStyleId>{5C22544A-7EE6-4342-B048-85BDC9FD1C3A}</a:tableStyleId>
              </a:tblPr>
              <a:tblGrid>
                <a:gridCol w="5303625">
                  <a:extLst>
                    <a:ext uri="{9D8B030D-6E8A-4147-A177-3AD203B41FA5}">
                      <a16:colId xmlns:a16="http://schemas.microsoft.com/office/drawing/2014/main" val="3665363102"/>
                    </a:ext>
                  </a:extLst>
                </a:gridCol>
                <a:gridCol w="5384028">
                  <a:extLst>
                    <a:ext uri="{9D8B030D-6E8A-4147-A177-3AD203B41FA5}">
                      <a16:colId xmlns:a16="http://schemas.microsoft.com/office/drawing/2014/main" val="1739765448"/>
                    </a:ext>
                  </a:extLst>
                </a:gridCol>
              </a:tblGrid>
              <a:tr h="274061">
                <a:tc>
                  <a:txBody>
                    <a:bodyPr/>
                    <a:lstStyle/>
                    <a:p>
                      <a:pPr marL="0" algn="ctr" rtl="0" eaLnBrk="1" fontAlgn="t" latinLnBrk="0" hangingPunct="1">
                        <a:spcBef>
                          <a:spcPts val="0"/>
                        </a:spcBef>
                        <a:spcAft>
                          <a:spcPts val="0"/>
                        </a:spcAft>
                      </a:pPr>
                      <a:r>
                        <a:rPr lang="ru-RU" sz="2000" b="1" i="0" u="none" strike="noStrike" kern="1200" cap="none" spc="0" baseline="0" dirty="0">
                          <a:solidFill>
                            <a:schemeClr val="bg1"/>
                          </a:solidFill>
                          <a:effectLst/>
                          <a:latin typeface="Calibri"/>
                        </a:rPr>
                        <a:t>Область</a:t>
                      </a:r>
                      <a:r>
                        <a:rPr lang="ru-RU" sz="2000" b="1" i="0" u="none" strike="noStrike" kern="1200" cap="none" spc="0" dirty="0">
                          <a:solidFill>
                            <a:schemeClr val="bg1"/>
                          </a:solidFill>
                          <a:effectLst/>
                          <a:latin typeface="Calibri"/>
                        </a:rPr>
                        <a:t> знаний</a:t>
                      </a:r>
                      <a:endParaRPr lang="ru-RU" sz="2000" b="1" i="0" u="none" strike="noStrike" cap="none" spc="0" dirty="0">
                        <a:solidFill>
                          <a:schemeClr val="bg1"/>
                        </a:solidFill>
                        <a:effectLst/>
                        <a:latin typeface="Calibri"/>
                      </a:endParaRPr>
                    </a:p>
                  </a:txBody>
                  <a:tcPr marL="61936" marR="17116" marT="47644" marB="47644" anchor="ctr">
                    <a:lnL w="19050" cap="flat" cmpd="sng" algn="ctr">
                      <a:noFill/>
                      <a:prstDash val="solid"/>
                    </a:lnL>
                    <a:lnR w="6350" cap="flat" cmpd="sng" algn="ctr">
                      <a:solidFill>
                        <a:schemeClr val="tx1">
                          <a:lumMod val="75000"/>
                          <a:lumOff val="25000"/>
                        </a:schemeClr>
                      </a:solidFill>
                      <a:prstDash val="solid"/>
                    </a:lnR>
                    <a:lnT w="19050" cap="flat" cmpd="sng" algn="ctr">
                      <a:noFill/>
                      <a:prstDash val="solid"/>
                    </a:lnT>
                    <a:lnB w="6350" cap="flat" cmpd="sng" algn="ctr">
                      <a:solidFill>
                        <a:schemeClr val="tx1">
                          <a:lumMod val="75000"/>
                          <a:lumOff val="25000"/>
                        </a:schemeClr>
                      </a:solidFill>
                      <a:prstDash val="solid"/>
                    </a:lnB>
                    <a:solidFill>
                      <a:schemeClr val="accent1"/>
                    </a:solidFill>
                  </a:tcPr>
                </a:tc>
                <a:tc>
                  <a:txBody>
                    <a:bodyPr/>
                    <a:lstStyle/>
                    <a:p>
                      <a:pPr marL="0" algn="ctr" rtl="0" eaLnBrk="1" fontAlgn="t" latinLnBrk="0" hangingPunct="1">
                        <a:spcBef>
                          <a:spcPts val="0"/>
                        </a:spcBef>
                        <a:spcAft>
                          <a:spcPts val="0"/>
                        </a:spcAft>
                      </a:pPr>
                      <a:r>
                        <a:rPr lang="ru-RU" sz="2000" b="1" i="0" u="none" strike="noStrike" kern="1200" cap="none" spc="0" dirty="0">
                          <a:solidFill>
                            <a:schemeClr val="bg1"/>
                          </a:solidFill>
                          <a:effectLst/>
                          <a:latin typeface="Calibri"/>
                        </a:rPr>
                        <a:t>Домены развития компетенций</a:t>
                      </a:r>
                      <a:endParaRPr lang="ru-RU" sz="2000" b="1" i="0" u="none" strike="noStrike" cap="none" spc="0" dirty="0">
                        <a:solidFill>
                          <a:schemeClr val="bg1"/>
                        </a:solidFill>
                        <a:effectLst/>
                        <a:latin typeface="Calibri"/>
                      </a:endParaRPr>
                    </a:p>
                  </a:txBody>
                  <a:tcPr marL="61936" marR="17116" marT="47644" marB="47644" anchor="ctr">
                    <a:lnL w="6350" cap="flat" cmpd="sng" algn="ctr">
                      <a:solidFill>
                        <a:schemeClr val="tx1">
                          <a:lumMod val="75000"/>
                          <a:lumOff val="25000"/>
                        </a:schemeClr>
                      </a:solidFill>
                      <a:prstDash val="solid"/>
                    </a:lnL>
                    <a:lnR w="38100" cap="flat" cmpd="sng" algn="ctr">
                      <a:noFill/>
                      <a:prstDash val="solid"/>
                    </a:lnR>
                    <a:lnT w="19050" cap="flat" cmpd="sng" algn="ctr">
                      <a:noFill/>
                      <a:prstDash val="solid"/>
                    </a:lnT>
                    <a:lnB w="6350" cap="flat" cmpd="sng" algn="ctr">
                      <a:solidFill>
                        <a:schemeClr val="tx1">
                          <a:lumMod val="75000"/>
                          <a:lumOff val="25000"/>
                        </a:schemeClr>
                      </a:solidFill>
                      <a:prstDash val="solid"/>
                    </a:lnB>
                    <a:solidFill>
                      <a:schemeClr val="accent1"/>
                    </a:solidFill>
                  </a:tcPr>
                </a:tc>
                <a:extLst>
                  <a:ext uri="{0D108BD9-81ED-4DB2-BD59-A6C34878D82A}">
                    <a16:rowId xmlns:a16="http://schemas.microsoft.com/office/drawing/2014/main" val="2986556705"/>
                  </a:ext>
                </a:extLst>
              </a:tr>
              <a:tr h="274061">
                <a:tc rowSpan="2">
                  <a:txBody>
                    <a:bodyPr/>
                    <a:lstStyle/>
                    <a:p>
                      <a:pPr marL="0" algn="ctr" rtl="0" eaLnBrk="1" fontAlgn="t" latinLnBrk="0" hangingPunct="1">
                        <a:spcBef>
                          <a:spcPts val="0"/>
                        </a:spcBef>
                        <a:spcAft>
                          <a:spcPts val="0"/>
                        </a:spcAft>
                      </a:pPr>
                      <a:r>
                        <a:rPr lang="ru-RU" sz="1800" b="1" i="0" u="none" strike="noStrike" kern="1200" cap="none" spc="0" dirty="0">
                          <a:solidFill>
                            <a:schemeClr val="tx1"/>
                          </a:solidFill>
                          <a:effectLst/>
                          <a:latin typeface="Calibri"/>
                        </a:rPr>
                        <a:t>Лидерство и управление программами профилактики и контроля инфекций </a:t>
                      </a:r>
                      <a:endParaRPr lang="ru-RU" sz="1800" b="1" i="0" u="none" strike="noStrike" cap="none" spc="0" dirty="0">
                        <a:solidFill>
                          <a:schemeClr val="tx1"/>
                        </a:solidFill>
                        <a:effectLst/>
                        <a:latin typeface="Arial"/>
                      </a:endParaRPr>
                    </a:p>
                  </a:txBody>
                  <a:tcPr marL="61936" marR="17116" marT="47644" marB="47644">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marL="0" algn="ctr" rtl="0" eaLnBrk="1" fontAlgn="t" latinLnBrk="0" hangingPunct="1">
                        <a:spcBef>
                          <a:spcPts val="0"/>
                        </a:spcBef>
                        <a:spcAft>
                          <a:spcPts val="0"/>
                        </a:spcAft>
                      </a:pPr>
                      <a:r>
                        <a:rPr lang="ru-RU" sz="1400" b="1" i="0" u="none" strike="noStrike" kern="1200" cap="none" spc="0" dirty="0">
                          <a:solidFill>
                            <a:schemeClr val="tx1"/>
                          </a:solidFill>
                          <a:effectLst/>
                          <a:latin typeface="Calibri"/>
                        </a:rPr>
                        <a:t>Управление и руководство программой профилактики и контроля инфекций</a:t>
                      </a:r>
                      <a:endParaRPr lang="ru-RU" sz="1400" b="0" i="0" u="none" strike="noStrike" cap="none" spc="0" dirty="0">
                        <a:solidFill>
                          <a:schemeClr val="tx1"/>
                        </a:solidFill>
                        <a:effectLst/>
                        <a:latin typeface="Calibri"/>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869739062"/>
                  </a:ext>
                </a:extLst>
              </a:tr>
              <a:tr h="274061">
                <a:tc vMerge="1">
                  <a:txBody>
                    <a:bodyPr/>
                    <a:lstStyle/>
                    <a:p>
                      <a:endParaRPr lang="ru-RU"/>
                    </a:p>
                  </a:txBody>
                  <a:tcPr/>
                </a:tc>
                <a:tc>
                  <a:txBody>
                    <a:bodyPr/>
                    <a:lstStyle/>
                    <a:p>
                      <a:pPr marL="0" algn="ctr" rtl="0" eaLnBrk="1" fontAlgn="t" latinLnBrk="0" hangingPunct="1">
                        <a:spcBef>
                          <a:spcPts val="0"/>
                        </a:spcBef>
                        <a:spcAft>
                          <a:spcPts val="0"/>
                        </a:spcAft>
                      </a:pPr>
                      <a:r>
                        <a:rPr lang="ru-RU" sz="1200" b="1" i="0" u="none" strike="noStrike" kern="1200" cap="none" spc="0" dirty="0">
                          <a:solidFill>
                            <a:schemeClr val="tx1"/>
                          </a:solidFill>
                          <a:effectLst/>
                          <a:latin typeface="Calibri"/>
                        </a:rPr>
                        <a:t>Среда технологического окружения в медицинских учреждениях</a:t>
                      </a:r>
                      <a:endParaRPr lang="ru-RU" sz="1200" b="0" i="0" u="none" strike="noStrike" cap="none" spc="0" dirty="0">
                        <a:solidFill>
                          <a:schemeClr val="tx1"/>
                        </a:solidFill>
                        <a:effectLst/>
                        <a:latin typeface="Calibri"/>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801883205"/>
                  </a:ext>
                </a:extLst>
              </a:tr>
              <a:tr h="274061">
                <a:tc rowSpan="3">
                  <a:txBody>
                    <a:bodyPr/>
                    <a:lstStyle/>
                    <a:p>
                      <a:pPr marL="0" algn="ctr" rtl="0" eaLnBrk="1" fontAlgn="t" latinLnBrk="0" hangingPunct="1">
                        <a:spcBef>
                          <a:spcPts val="0"/>
                        </a:spcBef>
                        <a:spcAft>
                          <a:spcPts val="0"/>
                        </a:spcAft>
                      </a:pPr>
                      <a:r>
                        <a:rPr lang="ru-RU" sz="1800" b="1" i="0" u="none" strike="noStrike" kern="1200" cap="none" spc="0" dirty="0">
                          <a:solidFill>
                            <a:schemeClr val="tx1"/>
                          </a:solidFill>
                          <a:effectLst/>
                          <a:latin typeface="Calibri"/>
                        </a:rPr>
                        <a:t>Эпидемиология и микробиология</a:t>
                      </a:r>
                      <a:endParaRPr lang="ru-RU" sz="1800" b="1" i="0" u="none" strike="noStrike" cap="none" spc="0" dirty="0">
                        <a:solidFill>
                          <a:schemeClr val="tx1"/>
                        </a:solidFill>
                        <a:effectLst/>
                        <a:latin typeface="Calibri"/>
                      </a:endParaRPr>
                    </a:p>
                  </a:txBody>
                  <a:tcPr marL="61936" marR="17116" marT="47644" marB="47644">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tc>
                  <a:txBody>
                    <a:bodyPr/>
                    <a:lstStyle/>
                    <a:p>
                      <a:pPr marL="0" algn="ctr" rtl="0" eaLnBrk="1" fontAlgn="t" latinLnBrk="0" hangingPunct="1">
                        <a:spcBef>
                          <a:spcPts val="0"/>
                        </a:spcBef>
                        <a:spcAft>
                          <a:spcPts val="0"/>
                        </a:spcAft>
                      </a:pPr>
                      <a:r>
                        <a:rPr lang="ru-RU" sz="1200" b="1" i="0" u="none" strike="noStrike" kern="1200" cap="none" spc="0" dirty="0">
                          <a:solidFill>
                            <a:schemeClr val="tx1"/>
                          </a:solidFill>
                          <a:effectLst/>
                          <a:latin typeface="Calibri"/>
                        </a:rPr>
                        <a:t>Базовая микробиология</a:t>
                      </a:r>
                      <a:endParaRPr lang="ru-RU" sz="1200" b="0" i="0" u="none" strike="noStrike" cap="none" spc="0" dirty="0">
                        <a:solidFill>
                          <a:schemeClr val="tx1"/>
                        </a:solidFill>
                        <a:effectLst/>
                        <a:latin typeface="Calibri"/>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260690053"/>
                  </a:ext>
                </a:extLst>
              </a:tr>
              <a:tr h="274061">
                <a:tc vMerge="1">
                  <a:txBody>
                    <a:bodyPr/>
                    <a:lstStyle/>
                    <a:p>
                      <a:endParaRPr lang="ru-RU"/>
                    </a:p>
                  </a:txBody>
                  <a:tcPr/>
                </a:tc>
                <a:tc>
                  <a:txBody>
                    <a:bodyPr/>
                    <a:lstStyle/>
                    <a:p>
                      <a:pPr marL="0" algn="ctr" rtl="0" eaLnBrk="1" fontAlgn="t" latinLnBrk="0" hangingPunct="1">
                        <a:spcBef>
                          <a:spcPts val="0"/>
                        </a:spcBef>
                        <a:spcAft>
                          <a:spcPts val="0"/>
                        </a:spcAft>
                      </a:pPr>
                      <a:r>
                        <a:rPr lang="ru-RU" sz="1200" b="1" i="0" u="none" strike="noStrike" kern="1200" cap="none" spc="0" dirty="0">
                          <a:solidFill>
                            <a:schemeClr val="tx1"/>
                          </a:solidFill>
                          <a:effectLst/>
                          <a:latin typeface="Calibri"/>
                        </a:rPr>
                        <a:t>Профилактика устойчивости к противомикробным препаратам</a:t>
                      </a:r>
                      <a:endParaRPr lang="ru-RU" sz="1200" b="0" i="0" u="none" strike="noStrike" cap="none" spc="0" dirty="0">
                        <a:solidFill>
                          <a:schemeClr val="tx1"/>
                        </a:solidFill>
                        <a:effectLst/>
                        <a:latin typeface="Calibri"/>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547454224"/>
                  </a:ext>
                </a:extLst>
              </a:tr>
              <a:tr h="274061">
                <a:tc vMerge="1">
                  <a:txBody>
                    <a:bodyPr/>
                    <a:lstStyle/>
                    <a:p>
                      <a:endParaRPr lang="ru-RU"/>
                    </a:p>
                  </a:txBody>
                  <a:tcPr/>
                </a:tc>
                <a:tc>
                  <a:txBody>
                    <a:bodyPr/>
                    <a:lstStyle/>
                    <a:p>
                      <a:pPr marL="0" algn="ctr" rtl="0" eaLnBrk="1" fontAlgn="t" latinLnBrk="0" hangingPunct="1">
                        <a:spcBef>
                          <a:spcPts val="0"/>
                        </a:spcBef>
                        <a:spcAft>
                          <a:spcPts val="0"/>
                        </a:spcAft>
                      </a:pPr>
                      <a:r>
                        <a:rPr lang="ru-RU" sz="1200" b="1" i="0" u="none" strike="noStrike" kern="1200" cap="none" spc="0" dirty="0">
                          <a:solidFill>
                            <a:schemeClr val="tx1"/>
                          </a:solidFill>
                          <a:effectLst/>
                          <a:latin typeface="Calibri"/>
                        </a:rPr>
                        <a:t>Эпиднадзор за инфекциями, связанными с оказанием медицинской помощи</a:t>
                      </a:r>
                      <a:endParaRPr lang="ru-RU" sz="1200" b="0" i="0" u="none" strike="noStrike" cap="none" spc="0" dirty="0">
                        <a:solidFill>
                          <a:schemeClr val="tx1"/>
                        </a:solidFill>
                        <a:effectLst/>
                        <a:latin typeface="Calibri"/>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4274289605"/>
                  </a:ext>
                </a:extLst>
              </a:tr>
              <a:tr h="274061">
                <a:tc rowSpan="8">
                  <a:txBody>
                    <a:bodyPr/>
                    <a:lstStyle/>
                    <a:p>
                      <a:pPr marL="0" algn="ctr" rtl="0" eaLnBrk="1" fontAlgn="t" latinLnBrk="0" hangingPunct="1">
                        <a:spcBef>
                          <a:spcPts val="0"/>
                        </a:spcBef>
                        <a:spcAft>
                          <a:spcPts val="0"/>
                        </a:spcAft>
                      </a:pPr>
                      <a:r>
                        <a:rPr lang="ru-RU" sz="1800" b="1" i="0" u="none" strike="noStrike" kern="1200" cap="none" spc="0" dirty="0">
                          <a:solidFill>
                            <a:schemeClr val="tx1"/>
                          </a:solidFill>
                          <a:effectLst/>
                          <a:latin typeface="Calibri"/>
                        </a:rPr>
                        <a:t>Профилактика и контроль инфекций в клинической практике</a:t>
                      </a:r>
                      <a:endParaRPr lang="ru-RU" sz="1800" b="1" i="0" u="none" strike="noStrike" cap="none" spc="0" dirty="0">
                        <a:solidFill>
                          <a:schemeClr val="tx1"/>
                        </a:solidFill>
                        <a:effectLst/>
                        <a:latin typeface="Calibri"/>
                      </a:endParaRPr>
                    </a:p>
                  </a:txBody>
                  <a:tcPr marL="61936" marR="17116" marT="47644" marB="47644">
                    <a:lnL w="6350" cap="flat" cmpd="sng" algn="ctr">
                      <a:noFill/>
                      <a:prstDash val="solid"/>
                    </a:lnL>
                    <a:lnR w="6350" cap="flat" cmpd="sng" algn="ctr">
                      <a:noFill/>
                      <a:prstDash val="solid"/>
                    </a:lnR>
                    <a:lnT w="6350" cap="flat" cmpd="sng" algn="ctr">
                      <a:noFill/>
                      <a:prstDash val="solid"/>
                    </a:lnT>
                    <a:lnB w="6350" cap="flat" cmpd="sng" algn="ctr">
                      <a:noFill/>
                      <a:prstDash val="solid"/>
                    </a:lnB>
                    <a:solidFill>
                      <a:schemeClr val="bg1">
                        <a:lumMod val="95000"/>
                      </a:schemeClr>
                    </a:solidFill>
                  </a:tcPr>
                </a:tc>
                <a:tc>
                  <a:txBody>
                    <a:bodyPr/>
                    <a:lstStyle/>
                    <a:p>
                      <a:pPr marL="0" algn="ctr" rtl="0" eaLnBrk="1" fontAlgn="t" latinLnBrk="0" hangingPunct="1">
                        <a:lnSpc>
                          <a:spcPct val="107000"/>
                        </a:lnSpc>
                        <a:spcBef>
                          <a:spcPts val="0"/>
                        </a:spcBef>
                        <a:spcAft>
                          <a:spcPts val="0"/>
                        </a:spcAft>
                      </a:pPr>
                      <a:r>
                        <a:rPr lang="ru-RU" sz="1400" b="1" i="0" u="none" strike="noStrike" kern="1200" cap="none" spc="0" dirty="0">
                          <a:solidFill>
                            <a:schemeClr val="tx1"/>
                          </a:solidFill>
                          <a:effectLst/>
                          <a:latin typeface="Calibri"/>
                        </a:rPr>
                        <a:t>Стандартные меры предосторожности</a:t>
                      </a:r>
                      <a:r>
                        <a:rPr lang="ru-RU" sz="1200" b="1" i="0" u="none" strike="noStrike" kern="1200" cap="none" spc="0" dirty="0">
                          <a:solidFill>
                            <a:schemeClr val="tx1"/>
                          </a:solidFill>
                          <a:effectLst/>
                          <a:latin typeface="Calibri"/>
                        </a:rPr>
                        <a:t> </a:t>
                      </a:r>
                      <a:endParaRPr lang="ru-RU" sz="1200" b="0" i="0" u="none" strike="noStrike" cap="none" spc="0" dirty="0">
                        <a:solidFill>
                          <a:schemeClr val="tx1"/>
                        </a:solidFill>
                        <a:effectLst/>
                        <a:latin typeface="Arial"/>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798168497"/>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Меры предосторожности, связанные с передачей инфекции </a:t>
                      </a:r>
                      <a:endParaRPr lang="ru-RU" sz="1200" b="0" i="0" u="none" strike="noStrike" cap="none" spc="0" dirty="0">
                        <a:solidFill>
                          <a:schemeClr val="tx1"/>
                        </a:solidFill>
                        <a:effectLst/>
                        <a:latin typeface="Arial"/>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2468940778"/>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Дезинфекция и стерилизация медицинских изделий и оборудования </a:t>
                      </a:r>
                      <a:endParaRPr lang="ru-RU" sz="1200" b="0" i="0" u="none" strike="noStrike" cap="none" spc="0" dirty="0">
                        <a:solidFill>
                          <a:schemeClr val="tx1"/>
                        </a:solidFill>
                        <a:effectLst/>
                        <a:latin typeface="Arial"/>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3007923956"/>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Профилактика катетер-ассоциированных инфекций кровотока </a:t>
                      </a:r>
                      <a:endParaRPr lang="ru-RU" sz="1200" b="0" i="0" u="none" strike="noStrike" cap="none" spc="0" dirty="0">
                        <a:solidFill>
                          <a:schemeClr val="tx1"/>
                        </a:solidFill>
                        <a:effectLst/>
                        <a:latin typeface="Arial"/>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1666750621"/>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Профилактика катетер-ассоциированных инфекций мочевыводящих путей </a:t>
                      </a:r>
                      <a:endParaRPr lang="ru-RU" sz="1200" b="0" i="0" u="none" strike="noStrike" cap="none" spc="0" dirty="0">
                        <a:solidFill>
                          <a:schemeClr val="tx1"/>
                        </a:solidFill>
                        <a:effectLst/>
                        <a:latin typeface="Arial"/>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000638027"/>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Профилактика инфекций в области хирургического вмешательства </a:t>
                      </a:r>
                      <a:endParaRPr lang="ru-RU" sz="1200" b="0" i="0" u="none" strike="noStrike" cap="none" spc="0" dirty="0">
                        <a:solidFill>
                          <a:schemeClr val="tx1"/>
                        </a:solidFill>
                        <a:effectLst/>
                        <a:latin typeface="Arial"/>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3471276055"/>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Профилактика пневмонии, связанной с оказанием медицинской помощи </a:t>
                      </a:r>
                      <a:endParaRPr lang="ru-RU" sz="1200" b="0" i="0" u="none" strike="noStrike" cap="none" spc="0" dirty="0">
                        <a:solidFill>
                          <a:schemeClr val="tx1"/>
                        </a:solidFill>
                        <a:effectLst/>
                        <a:latin typeface="Arial"/>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09868485"/>
                  </a:ext>
                </a:extLst>
              </a:tr>
              <a:tr h="433928">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Профилактика и борьба со вспышками заболеваний в организациях здравоохранением</a:t>
                      </a:r>
                      <a:endParaRPr lang="ru-RU" sz="1200" b="0" i="0" u="none" strike="noStrike" cap="none" spc="0" dirty="0">
                        <a:solidFill>
                          <a:schemeClr val="tx1"/>
                        </a:solidFill>
                        <a:effectLst/>
                        <a:latin typeface="Calibri"/>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823295781"/>
                  </a:ext>
                </a:extLst>
              </a:tr>
              <a:tr h="274061">
                <a:tc>
                  <a:txBody>
                    <a:bodyPr/>
                    <a:lstStyle/>
                    <a:p>
                      <a:pPr marL="0" algn="ctr" rtl="0" eaLnBrk="1" fontAlgn="t" latinLnBrk="0" hangingPunct="1">
                        <a:lnSpc>
                          <a:spcPct val="107000"/>
                        </a:lnSpc>
                        <a:spcBef>
                          <a:spcPts val="0"/>
                        </a:spcBef>
                        <a:spcAft>
                          <a:spcPts val="0"/>
                        </a:spcAft>
                      </a:pPr>
                      <a:r>
                        <a:rPr lang="ru-RU" sz="1800" b="1" i="0" u="none" strike="noStrike" kern="1200" cap="none" spc="0" dirty="0">
                          <a:solidFill>
                            <a:schemeClr val="tx1"/>
                          </a:solidFill>
                          <a:effectLst/>
                          <a:latin typeface="Calibri"/>
                        </a:rPr>
                        <a:t>Образование </a:t>
                      </a:r>
                      <a:endParaRPr lang="ru-RU" sz="1800" b="1" i="0" u="none" strike="noStrike" cap="none" spc="0" dirty="0">
                        <a:solidFill>
                          <a:schemeClr val="tx1"/>
                        </a:solidFill>
                        <a:effectLst/>
                        <a:latin typeface="Arial"/>
                      </a:endParaRPr>
                    </a:p>
                  </a:txBody>
                  <a:tcPr marL="61936" marR="17116" marT="47644" marB="47644">
                    <a:lnL w="6350" cap="flat" cmpd="sng" algn="ctr">
                      <a:noFill/>
                      <a:prstDash val="solid"/>
                    </a:lnL>
                    <a:lnR w="635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Образование и обучение в области профилактики и контроля инфекций </a:t>
                      </a:r>
                      <a:endParaRPr lang="ru-RU" sz="1200" b="0" i="0" u="none" strike="noStrike" cap="none" spc="0" dirty="0">
                        <a:solidFill>
                          <a:schemeClr val="tx1"/>
                        </a:solidFill>
                        <a:effectLst/>
                        <a:latin typeface="Arial"/>
                      </a:endParaRPr>
                    </a:p>
                  </a:txBody>
                  <a:tcPr marL="61936" marR="17116" marT="47644" marB="47644">
                    <a:lnL w="6350" cap="flat" cmpd="sng" algn="ctr">
                      <a:noFill/>
                      <a:prstDash val="solid"/>
                    </a:lnL>
                    <a:lnR w="3810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148997809"/>
                  </a:ext>
                </a:extLst>
              </a:tr>
              <a:tr h="274061">
                <a:tc rowSpan="2">
                  <a:txBody>
                    <a:bodyPr/>
                    <a:lstStyle/>
                    <a:p>
                      <a:pPr marL="0" algn="ctr" rtl="0" eaLnBrk="1" fontAlgn="t" latinLnBrk="0" hangingPunct="1">
                        <a:lnSpc>
                          <a:spcPct val="107000"/>
                        </a:lnSpc>
                        <a:spcBef>
                          <a:spcPts val="0"/>
                        </a:spcBef>
                        <a:spcAft>
                          <a:spcPts val="0"/>
                        </a:spcAft>
                      </a:pPr>
                      <a:r>
                        <a:rPr lang="ru-RU" sz="1800" b="1" i="0" u="none" strike="noStrike" kern="1200" cap="none" spc="0" dirty="0">
                          <a:solidFill>
                            <a:schemeClr val="tx1"/>
                          </a:solidFill>
                          <a:effectLst/>
                          <a:latin typeface="Calibri"/>
                        </a:rPr>
                        <a:t>Качество, безопасность пациентов и гигиена труда </a:t>
                      </a:r>
                      <a:endParaRPr lang="ru-RU" sz="1800" b="1" i="0" u="none" strike="noStrike" cap="none" spc="0" dirty="0">
                        <a:solidFill>
                          <a:schemeClr val="tx1"/>
                        </a:solidFill>
                        <a:effectLst/>
                        <a:latin typeface="Arial"/>
                      </a:endParaRPr>
                    </a:p>
                  </a:txBody>
                  <a:tcPr marL="61936" marR="17116" marT="47644" marB="47644">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Качество, безопасность пациентов </a:t>
                      </a:r>
                      <a:endParaRPr lang="ru-RU" sz="1200" b="0" i="0" u="none" strike="noStrike" cap="none" spc="0" dirty="0">
                        <a:solidFill>
                          <a:schemeClr val="tx1"/>
                        </a:solidFill>
                        <a:effectLst/>
                        <a:latin typeface="Arial"/>
                      </a:endParaRPr>
                    </a:p>
                  </a:txBody>
                  <a:tcPr marL="61936" marR="17116" marT="47644" marB="47644">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2829095018"/>
                  </a:ext>
                </a:extLst>
              </a:tr>
              <a:tr h="274061">
                <a:tc vMerge="1">
                  <a:txBody>
                    <a:bodyPr/>
                    <a:lstStyle/>
                    <a:p>
                      <a:endParaRPr lang="ru-RU"/>
                    </a:p>
                  </a:txBody>
                  <a:tcPr/>
                </a:tc>
                <a:tc>
                  <a:txBody>
                    <a:bodyPr/>
                    <a:lstStyle/>
                    <a:p>
                      <a:pPr marL="0" algn="ctr" rtl="0" eaLnBrk="1" fontAlgn="t" latinLnBrk="0" hangingPunct="1">
                        <a:lnSpc>
                          <a:spcPct val="107000"/>
                        </a:lnSpc>
                        <a:spcBef>
                          <a:spcPts val="0"/>
                        </a:spcBef>
                        <a:spcAft>
                          <a:spcPts val="0"/>
                        </a:spcAft>
                      </a:pPr>
                      <a:r>
                        <a:rPr lang="ru-RU" sz="1200" b="1" i="0" u="none" strike="noStrike" kern="1200" cap="none" spc="0" dirty="0">
                          <a:solidFill>
                            <a:schemeClr val="tx1"/>
                          </a:solidFill>
                          <a:effectLst/>
                          <a:latin typeface="Calibri"/>
                        </a:rPr>
                        <a:t>Гигиена труда </a:t>
                      </a:r>
                      <a:endParaRPr lang="ru-RU" sz="1200" b="0" i="0" u="none" strike="noStrike" cap="none" spc="0" dirty="0">
                        <a:solidFill>
                          <a:schemeClr val="tx1"/>
                        </a:solidFill>
                        <a:effectLst/>
                        <a:latin typeface="Arial"/>
                      </a:endParaRPr>
                    </a:p>
                  </a:txBody>
                  <a:tcPr marL="61936" marR="17116" marT="47644" marB="47644">
                    <a:lnL w="6350" cap="flat" cmpd="sng" algn="ctr">
                      <a:noFill/>
                      <a:prstDash val="solid"/>
                    </a:lnL>
                    <a:lnR w="38100" cap="flat" cmpd="sng" algn="ctr">
                      <a:noFill/>
                      <a:prstDash val="solid"/>
                    </a:lnR>
                    <a:lnT w="6350" cap="flat" cmpd="sng" algn="ctr">
                      <a:noFill/>
                      <a:prstDash val="solid"/>
                    </a:lnT>
                    <a:lnB w="38100" cap="flat" cmpd="sng" algn="ctr">
                      <a:noFill/>
                      <a:prstDash val="solid"/>
                    </a:lnB>
                    <a:solidFill>
                      <a:schemeClr val="bg1">
                        <a:lumMod val="95000"/>
                      </a:schemeClr>
                    </a:solidFill>
                  </a:tcPr>
                </a:tc>
                <a:extLst>
                  <a:ext uri="{0D108BD9-81ED-4DB2-BD59-A6C34878D82A}">
                    <a16:rowId xmlns:a16="http://schemas.microsoft.com/office/drawing/2014/main" val="2201780296"/>
                  </a:ext>
                </a:extLst>
              </a:tr>
            </a:tbl>
          </a:graphicData>
        </a:graphic>
      </p:graphicFrame>
      <p:pic>
        <p:nvPicPr>
          <p:cNvPr id="2" name="Рисунок 1"/>
          <p:cNvPicPr>
            <a:picLocks noChangeAspect="1"/>
          </p:cNvPicPr>
          <p:nvPr/>
        </p:nvPicPr>
        <p:blipFill>
          <a:blip r:embed="rId2"/>
          <a:stretch>
            <a:fillRect/>
          </a:stretch>
        </p:blipFill>
        <p:spPr>
          <a:xfrm>
            <a:off x="1517749" y="3477926"/>
            <a:ext cx="3560373" cy="1603387"/>
          </a:xfrm>
          <a:prstGeom prst="rect">
            <a:avLst/>
          </a:prstGeom>
        </p:spPr>
      </p:pic>
    </p:spTree>
    <p:extLst>
      <p:ext uri="{BB962C8B-B14F-4D97-AF65-F5344CB8AC3E}">
        <p14:creationId xmlns:p14="http://schemas.microsoft.com/office/powerpoint/2010/main" val="447420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49606D-699A-DA55-7AE7-A8940DFA4D3A}"/>
              </a:ext>
            </a:extLst>
          </p:cNvPr>
          <p:cNvSpPr>
            <a:spLocks noGrp="1"/>
          </p:cNvSpPr>
          <p:nvPr>
            <p:ph type="title"/>
          </p:nvPr>
        </p:nvSpPr>
        <p:spPr>
          <a:xfrm>
            <a:off x="838200" y="171162"/>
            <a:ext cx="2840182" cy="2371148"/>
          </a:xfrm>
        </p:spPr>
        <p:txBody>
          <a:bodyPr>
            <a:normAutofit/>
          </a:bodyPr>
          <a:lstStyle/>
          <a:p>
            <a:r>
              <a:rPr lang="ru-RU" sz="2200">
                <a:solidFill>
                  <a:srgbClr val="FFFFFF"/>
                </a:solidFill>
                <a:ea typeface="+mj-lt"/>
                <a:cs typeface="+mj-lt"/>
              </a:rPr>
              <a:t>•</a:t>
            </a:r>
            <a:r>
              <a:rPr lang="ru-RU" sz="2200" b="1">
                <a:solidFill>
                  <a:srgbClr val="FFFFFF"/>
                </a:solidFill>
                <a:latin typeface="Calibri"/>
                <a:ea typeface="Calibri"/>
                <a:cs typeface="Calibri"/>
              </a:rPr>
              <a:t>Область: Лидерство и управление программами профилактики и контроля инфекций</a:t>
            </a:r>
            <a:endParaRPr lang="ru-RU" sz="2200">
              <a:solidFill>
                <a:srgbClr val="FFFFFF"/>
              </a:solidFill>
            </a:endParaRPr>
          </a:p>
          <a:p>
            <a:endParaRPr lang="ru-RU" sz="2200">
              <a:solidFill>
                <a:srgbClr val="FFFFFF"/>
              </a:solidFill>
              <a:ea typeface="Calibri Light"/>
              <a:cs typeface="Calibri Light"/>
            </a:endParaRPr>
          </a:p>
        </p:txBody>
      </p:sp>
      <p:pic>
        <p:nvPicPr>
          <p:cNvPr id="3" name="Рисунок 2" descr="Изображение выглядит как текст, снимок экрана, Шрифт, документ&#10;&#10;Автоматически созданное описание">
            <a:extLst>
              <a:ext uri="{FF2B5EF4-FFF2-40B4-BE49-F238E27FC236}">
                <a16:creationId xmlns:a16="http://schemas.microsoft.com/office/drawing/2014/main" id="{48281C5A-763B-275C-463C-15DB5FCC3E2D}"/>
              </a:ext>
            </a:extLst>
          </p:cNvPr>
          <p:cNvPicPr>
            <a:picLocks noChangeAspect="1"/>
          </p:cNvPicPr>
          <p:nvPr/>
        </p:nvPicPr>
        <p:blipFill>
          <a:blip r:embed="rId2"/>
          <a:stretch>
            <a:fillRect/>
          </a:stretch>
        </p:blipFill>
        <p:spPr>
          <a:xfrm>
            <a:off x="4086225" y="1243585"/>
            <a:ext cx="8051664" cy="41605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16D3E823-9C83-4EAE-A983-33E0F68C4E1A}"/>
              </a:ext>
            </a:extLst>
          </p:cNvPr>
          <p:cNvSpPr txBox="1"/>
          <p:nvPr/>
        </p:nvSpPr>
        <p:spPr>
          <a:xfrm>
            <a:off x="502920" y="612648"/>
            <a:ext cx="3175462" cy="1200329"/>
          </a:xfrm>
          <a:prstGeom prst="rect">
            <a:avLst/>
          </a:prstGeom>
          <a:noFill/>
        </p:spPr>
        <p:txBody>
          <a:bodyPr wrap="square" rtlCol="0">
            <a:spAutoFit/>
          </a:bodyPr>
          <a:lstStyle/>
          <a:p>
            <a:pPr algn="ctr"/>
            <a:r>
              <a:rPr lang="ru-RU" b="1" dirty="0">
                <a:solidFill>
                  <a:srgbClr val="FF0000"/>
                </a:solidFill>
                <a:ea typeface="Calibri"/>
                <a:cs typeface="Calibri"/>
              </a:rPr>
              <a:t>Область: Лидерство и управление программами профилактики и контроля инфекций</a:t>
            </a:r>
            <a:endParaRPr lang="ru-BY" dirty="0">
              <a:solidFill>
                <a:srgbClr val="FF0000"/>
              </a:solidFill>
            </a:endParaRPr>
          </a:p>
        </p:txBody>
      </p:sp>
    </p:spTree>
    <p:extLst>
      <p:ext uri="{BB962C8B-B14F-4D97-AF65-F5344CB8AC3E}">
        <p14:creationId xmlns:p14="http://schemas.microsoft.com/office/powerpoint/2010/main" val="1065426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3BFA40-07CF-FDDC-D67F-3A438D58311A}"/>
              </a:ext>
            </a:extLst>
          </p:cNvPr>
          <p:cNvSpPr>
            <a:spLocks noGrp="1"/>
          </p:cNvSpPr>
          <p:nvPr>
            <p:ph type="title"/>
          </p:nvPr>
        </p:nvSpPr>
        <p:spPr>
          <a:xfrm>
            <a:off x="838200" y="171162"/>
            <a:ext cx="2840182" cy="2371148"/>
          </a:xfrm>
        </p:spPr>
        <p:txBody>
          <a:bodyPr vert="horz" lIns="91440" tIns="45720" rIns="91440" bIns="45720" rtlCol="0">
            <a:normAutofit/>
          </a:bodyPr>
          <a:lstStyle/>
          <a:p>
            <a:r>
              <a:rPr lang="en-US" sz="2200">
                <a:solidFill>
                  <a:srgbClr val="FFFFFF"/>
                </a:solidFill>
                <a:ea typeface="+mj-lt"/>
                <a:cs typeface="+mj-lt"/>
              </a:rPr>
              <a:t>•</a:t>
            </a:r>
            <a:r>
              <a:rPr lang="en-US" sz="2200" b="1">
                <a:solidFill>
                  <a:srgbClr val="FFFFFF"/>
                </a:solidFill>
                <a:latin typeface="Calibri"/>
                <a:ea typeface="Calibri"/>
                <a:cs typeface="Calibri"/>
              </a:rPr>
              <a:t>Область: Лидерство и управление программами профилактики и контроля инфекций</a:t>
            </a:r>
            <a:endParaRPr lang="ru-RU" sz="2200">
              <a:solidFill>
                <a:srgbClr val="FFFFFF"/>
              </a:solidFill>
            </a:endParaRPr>
          </a:p>
          <a:p>
            <a:endParaRPr lang="en-US" sz="2200" kern="1200">
              <a:solidFill>
                <a:srgbClr val="FFFFFF"/>
              </a:solidFill>
              <a:latin typeface="+mj-lt"/>
              <a:ea typeface="Calibri Light"/>
              <a:cs typeface="Calibri Light"/>
            </a:endParaRPr>
          </a:p>
        </p:txBody>
      </p:sp>
      <p:pic>
        <p:nvPicPr>
          <p:cNvPr id="3" name="Рисунок 2" descr="Изображение выглядит как текст, снимок экрана, документ, Шрифт&#10;&#10;Автоматически созданное описание">
            <a:extLst>
              <a:ext uri="{FF2B5EF4-FFF2-40B4-BE49-F238E27FC236}">
                <a16:creationId xmlns:a16="http://schemas.microsoft.com/office/drawing/2014/main" id="{C8424005-6D46-978A-2F28-9B40733F0BB0}"/>
              </a:ext>
            </a:extLst>
          </p:cNvPr>
          <p:cNvPicPr>
            <a:picLocks noChangeAspect="1"/>
          </p:cNvPicPr>
          <p:nvPr/>
        </p:nvPicPr>
        <p:blipFill>
          <a:blip r:embed="rId2"/>
          <a:stretch>
            <a:fillRect/>
          </a:stretch>
        </p:blipFill>
        <p:spPr>
          <a:xfrm>
            <a:off x="3965748" y="593218"/>
            <a:ext cx="8226252" cy="5614416"/>
          </a:xfrm>
          <a:prstGeom prst="rect">
            <a:avLst/>
          </a:prstGeom>
        </p:spPr>
      </p:pic>
      <p:pic>
        <p:nvPicPr>
          <p:cNvPr id="4" name="Рисунок 3">
            <a:extLst>
              <a:ext uri="{FF2B5EF4-FFF2-40B4-BE49-F238E27FC236}">
                <a16:creationId xmlns:a16="http://schemas.microsoft.com/office/drawing/2014/main" id="{0AD1045D-7D17-4C4F-9C9E-0C1E3D1AEEBD}"/>
              </a:ext>
            </a:extLst>
          </p:cNvPr>
          <p:cNvPicPr>
            <a:picLocks noChangeAspect="1"/>
          </p:cNvPicPr>
          <p:nvPr/>
        </p:nvPicPr>
        <p:blipFill>
          <a:blip r:embed="rId3"/>
          <a:stretch>
            <a:fillRect/>
          </a:stretch>
        </p:blipFill>
        <p:spPr>
          <a:xfrm>
            <a:off x="795553" y="698311"/>
            <a:ext cx="3170195" cy="1316850"/>
          </a:xfrm>
          <a:prstGeom prst="rect">
            <a:avLst/>
          </a:prstGeom>
        </p:spPr>
      </p:pic>
    </p:spTree>
    <p:extLst>
      <p:ext uri="{BB962C8B-B14F-4D97-AF65-F5344CB8AC3E}">
        <p14:creationId xmlns:p14="http://schemas.microsoft.com/office/powerpoint/2010/main" val="1329102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137160"/>
            <a:ext cx="10058400" cy="1008797"/>
          </a:xfrm>
        </p:spPr>
        <p:txBody>
          <a:bodyPr/>
          <a:lstStyle/>
          <a:p>
            <a:r>
              <a:rPr lang="ru-RU" altLang="ru-RU" b="1" dirty="0">
                <a:solidFill>
                  <a:srgbClr val="FF0000"/>
                </a:solidFill>
                <a:latin typeface="Comic Sans MS" panose="030F0702030302020204" pitchFamily="66" charset="0"/>
              </a:rPr>
              <a:t>Инфекционный контроль</a:t>
            </a:r>
            <a:endParaRPr lang="ru-RU" dirty="0">
              <a:solidFill>
                <a:srgbClr val="FF0000"/>
              </a:solidFill>
            </a:endParaRPr>
          </a:p>
        </p:txBody>
      </p:sp>
      <p:sp>
        <p:nvSpPr>
          <p:cNvPr id="3" name="Объект 2"/>
          <p:cNvSpPr>
            <a:spLocks noGrp="1"/>
          </p:cNvSpPr>
          <p:nvPr>
            <p:ph idx="1"/>
          </p:nvPr>
        </p:nvSpPr>
        <p:spPr>
          <a:xfrm>
            <a:off x="426720" y="2011681"/>
            <a:ext cx="11033760" cy="4236720"/>
          </a:xfrm>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ormAutofit/>
          </a:bodyPr>
          <a:lstStyle/>
          <a:p>
            <a:pPr algn="just"/>
            <a:r>
              <a:rPr lang="ru-RU" sz="2000" dirty="0"/>
              <a:t>В каждой больничной организации разрабатывается</a:t>
            </a:r>
            <a:r>
              <a:rPr lang="ru-RU" sz="2000" b="1" dirty="0"/>
              <a:t> </a:t>
            </a:r>
            <a:r>
              <a:rPr lang="ru-RU" sz="2000" b="1" dirty="0">
                <a:solidFill>
                  <a:srgbClr val="FF0000"/>
                </a:solidFill>
              </a:rPr>
              <a:t>собственная программа инфекционного контроля</a:t>
            </a:r>
            <a:r>
              <a:rPr lang="ru-RU" sz="2000" dirty="0"/>
              <a:t>, исходя из его специализации, коечной мощности, технической оснащенности, финансовых и других возможностей, а также </a:t>
            </a:r>
            <a:r>
              <a:rPr lang="ru-RU" sz="2000" b="1" dirty="0">
                <a:solidFill>
                  <a:srgbClr val="FF0000"/>
                </a:solidFill>
              </a:rPr>
              <a:t>программа по внедрению инфекционного контроля</a:t>
            </a:r>
            <a:r>
              <a:rPr lang="ru-RU" sz="2000" b="1" dirty="0"/>
              <a:t>.</a:t>
            </a:r>
          </a:p>
          <a:p>
            <a:pPr algn="just"/>
            <a:r>
              <a:rPr lang="ru-RU" sz="2000" dirty="0"/>
              <a:t>В рамках инфекционного контроля в случае </a:t>
            </a:r>
            <a:r>
              <a:rPr lang="ru-RU" sz="2000" dirty="0" err="1"/>
              <a:t>эпидемиологически</a:t>
            </a:r>
            <a:r>
              <a:rPr lang="ru-RU" sz="2000" dirty="0"/>
              <a:t> обоснованной необходимости в учреждении здравоохранения разрабатываются </a:t>
            </a:r>
            <a:r>
              <a:rPr lang="ru-RU" sz="2000" b="1" dirty="0">
                <a:solidFill>
                  <a:srgbClr val="FF0000"/>
                </a:solidFill>
              </a:rPr>
              <a:t>оперативные планы профилактических мероприятий и алгоритмы эпидемиологического расследования</a:t>
            </a:r>
            <a:r>
              <a:rPr lang="ru-RU" sz="2000" dirty="0"/>
              <a:t>.</a:t>
            </a:r>
          </a:p>
          <a:p>
            <a:pPr algn="just"/>
            <a:r>
              <a:rPr lang="ru-RU" sz="2000" dirty="0"/>
              <a:t>Существует не так много рекомендаций, какие компоненты должны наполнять программы ИК. Ограниченное количество статей, базирующихся на достоверных эпидемиологических исследованиях, посвящено тому, какие именно компоненты необходимы для программ ИК, которые можно использовать эффективно для снижения риска ИСМП. </a:t>
            </a:r>
          </a:p>
        </p:txBody>
      </p:sp>
    </p:spTree>
    <p:extLst>
      <p:ext uri="{BB962C8B-B14F-4D97-AF65-F5344CB8AC3E}">
        <p14:creationId xmlns:p14="http://schemas.microsoft.com/office/powerpoint/2010/main" val="309233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 Шрифт, снимок экрана, График&#10;&#10;Автоматически созданное описание">
            <a:extLst>
              <a:ext uri="{FF2B5EF4-FFF2-40B4-BE49-F238E27FC236}">
                <a16:creationId xmlns:a16="http://schemas.microsoft.com/office/drawing/2014/main" id="{8E42B751-7E36-4FCF-9018-91B1E8EC3567}"/>
              </a:ext>
            </a:extLst>
          </p:cNvPr>
          <p:cNvPicPr>
            <a:picLocks noChangeAspect="1"/>
          </p:cNvPicPr>
          <p:nvPr/>
        </p:nvPicPr>
        <p:blipFill>
          <a:blip r:embed="rId2"/>
          <a:stretch>
            <a:fillRect/>
          </a:stretch>
        </p:blipFill>
        <p:spPr>
          <a:xfrm>
            <a:off x="818437" y="1099455"/>
            <a:ext cx="6253058" cy="4658527"/>
          </a:xfrm>
          <a:prstGeom prst="rect">
            <a:avLst/>
          </a:prstGeom>
        </p:spPr>
      </p:pic>
      <p:pic>
        <p:nvPicPr>
          <p:cNvPr id="3" name="Рисунок 2" descr="Изображение выглядит как текст, Шрифт, снимок экрана, белый&#10;&#10;Автоматически созданное описание">
            <a:extLst>
              <a:ext uri="{FF2B5EF4-FFF2-40B4-BE49-F238E27FC236}">
                <a16:creationId xmlns:a16="http://schemas.microsoft.com/office/drawing/2014/main" id="{8D384E00-91C2-9791-5478-1FFA68A662C2}"/>
              </a:ext>
            </a:extLst>
          </p:cNvPr>
          <p:cNvPicPr>
            <a:picLocks noChangeAspect="1"/>
          </p:cNvPicPr>
          <p:nvPr/>
        </p:nvPicPr>
        <p:blipFill>
          <a:blip r:embed="rId3"/>
          <a:stretch>
            <a:fillRect/>
          </a:stretch>
        </p:blipFill>
        <p:spPr>
          <a:xfrm>
            <a:off x="7883059" y="1535529"/>
            <a:ext cx="3502643" cy="1396978"/>
          </a:xfrm>
          <a:prstGeom prst="rect">
            <a:avLst/>
          </a:prstGeom>
        </p:spPr>
      </p:pic>
      <p:pic>
        <p:nvPicPr>
          <p:cNvPr id="4" name="Рисунок 3" descr="Изображение выглядит как черный, темнота&#10;&#10;Автоматически созданное описание">
            <a:extLst>
              <a:ext uri="{FF2B5EF4-FFF2-40B4-BE49-F238E27FC236}">
                <a16:creationId xmlns:a16="http://schemas.microsoft.com/office/drawing/2014/main" id="{5E61B5BA-A2D9-F2BF-269A-52289AF7A8E7}"/>
              </a:ext>
            </a:extLst>
          </p:cNvPr>
          <p:cNvPicPr>
            <a:picLocks noChangeAspect="1"/>
          </p:cNvPicPr>
          <p:nvPr/>
        </p:nvPicPr>
        <p:blipFill>
          <a:blip r:embed="rId4"/>
          <a:stretch>
            <a:fillRect/>
          </a:stretch>
        </p:blipFill>
        <p:spPr>
          <a:xfrm>
            <a:off x="7883059" y="5110085"/>
            <a:ext cx="3502643" cy="281014"/>
          </a:xfrm>
          <a:prstGeom prst="rect">
            <a:avLst/>
          </a:prstGeom>
        </p:spPr>
      </p:pic>
    </p:spTree>
    <p:extLst>
      <p:ext uri="{BB962C8B-B14F-4D97-AF65-F5344CB8AC3E}">
        <p14:creationId xmlns:p14="http://schemas.microsoft.com/office/powerpoint/2010/main" val="511754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 снимок экрана, Параллельный&#10;&#10;Автоматически созданное описание">
            <a:extLst>
              <a:ext uri="{FF2B5EF4-FFF2-40B4-BE49-F238E27FC236}">
                <a16:creationId xmlns:a16="http://schemas.microsoft.com/office/drawing/2014/main" id="{89A2EB7A-EFF6-ADFE-F347-56C81236915F}"/>
              </a:ext>
            </a:extLst>
          </p:cNvPr>
          <p:cNvPicPr>
            <a:picLocks noChangeAspect="1"/>
          </p:cNvPicPr>
          <p:nvPr/>
        </p:nvPicPr>
        <p:blipFill>
          <a:blip r:embed="rId2"/>
          <a:stretch>
            <a:fillRect/>
          </a:stretch>
        </p:blipFill>
        <p:spPr>
          <a:xfrm>
            <a:off x="818437" y="1294862"/>
            <a:ext cx="6253058" cy="4267712"/>
          </a:xfrm>
          <a:prstGeom prst="rect">
            <a:avLst/>
          </a:prstGeom>
        </p:spPr>
      </p:pic>
      <p:pic>
        <p:nvPicPr>
          <p:cNvPr id="3" name="Рисунок 2" descr="Изображение выглядит как текст, снимок экрана, Шрифт&#10;&#10;Автоматически созданное описание">
            <a:extLst>
              <a:ext uri="{FF2B5EF4-FFF2-40B4-BE49-F238E27FC236}">
                <a16:creationId xmlns:a16="http://schemas.microsoft.com/office/drawing/2014/main" id="{3C3BD0FC-78C6-83D1-DFCC-2FA404505C6A}"/>
              </a:ext>
            </a:extLst>
          </p:cNvPr>
          <p:cNvPicPr>
            <a:picLocks noChangeAspect="1"/>
          </p:cNvPicPr>
          <p:nvPr/>
        </p:nvPicPr>
        <p:blipFill>
          <a:blip r:embed="rId3"/>
          <a:stretch>
            <a:fillRect/>
          </a:stretch>
        </p:blipFill>
        <p:spPr>
          <a:xfrm>
            <a:off x="7883059" y="1170160"/>
            <a:ext cx="3502643" cy="2127716"/>
          </a:xfrm>
          <a:prstGeom prst="rect">
            <a:avLst/>
          </a:prstGeom>
        </p:spPr>
      </p:pic>
      <p:pic>
        <p:nvPicPr>
          <p:cNvPr id="4" name="Рисунок 3" descr="Изображение выглядит как черный, темнота&#10;&#10;Автоматически созданное описание">
            <a:extLst>
              <a:ext uri="{FF2B5EF4-FFF2-40B4-BE49-F238E27FC236}">
                <a16:creationId xmlns:a16="http://schemas.microsoft.com/office/drawing/2014/main" id="{E71FF10B-4ED9-E030-A964-9B9B516342BC}"/>
              </a:ext>
            </a:extLst>
          </p:cNvPr>
          <p:cNvPicPr>
            <a:picLocks noChangeAspect="1"/>
          </p:cNvPicPr>
          <p:nvPr/>
        </p:nvPicPr>
        <p:blipFill>
          <a:blip r:embed="rId4"/>
          <a:stretch>
            <a:fillRect/>
          </a:stretch>
        </p:blipFill>
        <p:spPr>
          <a:xfrm>
            <a:off x="7883059" y="5110085"/>
            <a:ext cx="3502643" cy="281014"/>
          </a:xfrm>
          <a:prstGeom prst="rect">
            <a:avLst/>
          </a:prstGeom>
        </p:spPr>
      </p:pic>
    </p:spTree>
    <p:extLst>
      <p:ext uri="{BB962C8B-B14F-4D97-AF65-F5344CB8AC3E}">
        <p14:creationId xmlns:p14="http://schemas.microsoft.com/office/powerpoint/2010/main" val="1538669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a:extLst>
              <a:ext uri="{FF2B5EF4-FFF2-40B4-BE49-F238E27FC236}">
                <a16:creationId xmlns:a16="http://schemas.microsoft.com/office/drawing/2014/main" id="{2F97BAAD-A687-482E-8BDE-2855104530DE}"/>
              </a:ext>
            </a:extLst>
          </p:cNvPr>
          <p:cNvPicPr>
            <a:picLocks noChangeAspect="1"/>
          </p:cNvPicPr>
          <p:nvPr/>
        </p:nvPicPr>
        <p:blipFill rotWithShape="1">
          <a:blip r:embed="rId2"/>
          <a:srcRect r="2496" b="56288"/>
          <a:stretch/>
        </p:blipFill>
        <p:spPr bwMode="auto">
          <a:xfrm>
            <a:off x="254000" y="47625"/>
            <a:ext cx="7967663" cy="5126038"/>
          </a:xfrm>
          <a:prstGeom prst="rect">
            <a:avLst/>
          </a:prstGeom>
          <a:ln/>
        </p:spPr>
        <p:style>
          <a:lnRef idx="2">
            <a:schemeClr val="dk1"/>
          </a:lnRef>
          <a:fillRef idx="1">
            <a:schemeClr val="lt1"/>
          </a:fillRef>
          <a:effectRef idx="0">
            <a:schemeClr val="dk1"/>
          </a:effectRef>
          <a:fontRef idx="minor">
            <a:schemeClr val="dk1"/>
          </a:fontRef>
        </p:style>
      </p:pic>
      <p:sp>
        <p:nvSpPr>
          <p:cNvPr id="8195" name="Прямоугольник 4">
            <a:extLst>
              <a:ext uri="{FF2B5EF4-FFF2-40B4-BE49-F238E27FC236}">
                <a16:creationId xmlns:a16="http://schemas.microsoft.com/office/drawing/2014/main" id="{A6AFE03B-4F73-4E6D-938B-1E69C66E5809}"/>
              </a:ext>
            </a:extLst>
          </p:cNvPr>
          <p:cNvSpPr>
            <a:spLocks noChangeArrowheads="1"/>
          </p:cNvSpPr>
          <p:nvPr/>
        </p:nvSpPr>
        <p:spPr bwMode="auto">
          <a:xfrm>
            <a:off x="8589963" y="122238"/>
            <a:ext cx="3179762" cy="32924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ru-RU" altLang="ru-RU" sz="1600" b="1" dirty="0"/>
              <a:t>Показатели инфекций, связанных с оказанием медицинской помощи, до и во время пандемии COVID-19</a:t>
            </a:r>
          </a:p>
          <a:p>
            <a:pPr algn="ctr" eaLnBrk="1" hangingPunct="1">
              <a:lnSpc>
                <a:spcPct val="100000"/>
              </a:lnSpc>
              <a:spcBef>
                <a:spcPct val="0"/>
              </a:spcBef>
              <a:buFontTx/>
              <a:buNone/>
              <a:defRPr/>
            </a:pPr>
            <a:endParaRPr lang="ru-RU" altLang="ru-RU" sz="1600" b="1" dirty="0"/>
          </a:p>
          <a:p>
            <a:pPr algn="ctr" eaLnBrk="1" hangingPunct="1">
              <a:lnSpc>
                <a:spcPct val="100000"/>
              </a:lnSpc>
              <a:spcBef>
                <a:spcPct val="0"/>
              </a:spcBef>
              <a:buFontTx/>
              <a:buNone/>
              <a:defRPr/>
            </a:pPr>
            <a:r>
              <a:rPr lang="ru-RU" altLang="ru-RU" sz="1600" b="1" dirty="0"/>
              <a:t> (a) Число респираторных вирусных инфекций, связанных с оказанием медицинской помощи (HA-RVI) </a:t>
            </a:r>
          </a:p>
          <a:p>
            <a:pPr algn="ctr" eaLnBrk="1" hangingPunct="1">
              <a:lnSpc>
                <a:spcPct val="100000"/>
              </a:lnSpc>
              <a:spcBef>
                <a:spcPct val="0"/>
              </a:spcBef>
              <a:buFontTx/>
              <a:buNone/>
              <a:defRPr/>
            </a:pPr>
            <a:endParaRPr lang="en-US" altLang="ru-RU" sz="1600" b="1" dirty="0"/>
          </a:p>
          <a:p>
            <a:pPr algn="ctr" eaLnBrk="1" hangingPunct="1">
              <a:lnSpc>
                <a:spcPct val="100000"/>
              </a:lnSpc>
              <a:spcBef>
                <a:spcPct val="0"/>
              </a:spcBef>
              <a:buFontTx/>
              <a:buNone/>
              <a:defRPr/>
            </a:pPr>
            <a:r>
              <a:rPr lang="ru-RU" altLang="ru-RU" sz="1600" b="1" dirty="0"/>
              <a:t>(b) частота приобретения MRSA (на 10 000 пациенто-дней)</a:t>
            </a:r>
          </a:p>
          <a:p>
            <a:pPr algn="ctr" eaLnBrk="1" hangingPunct="1">
              <a:lnSpc>
                <a:spcPct val="100000"/>
              </a:lnSpc>
              <a:spcBef>
                <a:spcPct val="0"/>
              </a:spcBef>
              <a:buFontTx/>
              <a:buNone/>
              <a:defRPr/>
            </a:pPr>
            <a:r>
              <a:rPr lang="ru-RU" altLang="ru-RU" sz="1600" b="1" dirty="0"/>
              <a:t> </a:t>
            </a:r>
          </a:p>
        </p:txBody>
      </p:sp>
      <p:sp>
        <p:nvSpPr>
          <p:cNvPr id="13316" name="TextBox 5">
            <a:extLst>
              <a:ext uri="{FF2B5EF4-FFF2-40B4-BE49-F238E27FC236}">
                <a16:creationId xmlns:a16="http://schemas.microsoft.com/office/drawing/2014/main" id="{7930D5D6-8321-45E6-A60D-4900CD831985}"/>
              </a:ext>
            </a:extLst>
          </p:cNvPr>
          <p:cNvSpPr txBox="1">
            <a:spLocks noChangeArrowheads="1"/>
          </p:cNvSpPr>
          <p:nvPr/>
        </p:nvSpPr>
        <p:spPr bwMode="auto">
          <a:xfrm>
            <a:off x="5526088" y="6308725"/>
            <a:ext cx="6376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200"/>
              <a:t>Unintended consequences of infection prevention and control measures</a:t>
            </a:r>
            <a:r>
              <a:rPr lang="ru-RU" altLang="en-US" sz="1200"/>
              <a:t> </a:t>
            </a:r>
            <a:r>
              <a:rPr lang="en-US" altLang="en-US" sz="1200"/>
              <a:t>during COVID-19 pandemic</a:t>
            </a:r>
            <a:r>
              <a:rPr lang="ru-RU" altLang="en-US" sz="1200"/>
              <a:t> /</a:t>
            </a:r>
            <a:r>
              <a:rPr lang="nl-NL" altLang="en-US" sz="1200"/>
              <a:t>Liang En Ian Wee MPH</a:t>
            </a:r>
            <a:r>
              <a:rPr lang="ru-RU" altLang="en-US" sz="1200"/>
              <a:t> </a:t>
            </a:r>
            <a:r>
              <a:rPr lang="en-US" altLang="en-US" sz="1200"/>
              <a:t>[at al.] - American Journal of Infection Control.- 49 (2021). P. 469−477.</a:t>
            </a:r>
            <a:endParaRPr lang="ru-RU" altLang="en-US" sz="1200"/>
          </a:p>
        </p:txBody>
      </p:sp>
      <p:sp>
        <p:nvSpPr>
          <p:cNvPr id="2" name="TextBox 1">
            <a:extLst>
              <a:ext uri="{FF2B5EF4-FFF2-40B4-BE49-F238E27FC236}">
                <a16:creationId xmlns:a16="http://schemas.microsoft.com/office/drawing/2014/main" id="{E9EE7796-5CC4-48D3-A224-EB8B922B56E2}"/>
              </a:ext>
            </a:extLst>
          </p:cNvPr>
          <p:cNvSpPr txBox="1"/>
          <p:nvPr/>
        </p:nvSpPr>
        <p:spPr>
          <a:xfrm>
            <a:off x="434975" y="5326063"/>
            <a:ext cx="11172825" cy="10144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ru-RU" sz="1200" b="1" dirty="0"/>
              <a:t>Влияние мультимодальной стратегии инфекционного контроля, первоначально разработанной для сдерживания COVID-19, на показатели других ИСМП, оценивалось в течение 7-месячного периода в крупнейшей системе здравоохранения Сингапура. Во время пандемии COVID-19 </a:t>
            </a:r>
            <a:r>
              <a:rPr lang="ru-RU" sz="1200" b="1" i="1" dirty="0"/>
              <a:t>показатели заболеваемости золотистым стафилококком, устойчивым к метициллину</a:t>
            </a:r>
            <a:r>
              <a:rPr lang="ru-RU" sz="1200" b="1" dirty="0"/>
              <a:t>, значительно снизились, а также показатели инфицирования. Усиленные меры инфекционного контроля привели к непреднамеренным положительным последствиям сдерживания респираторных вирусных инфекций, связанных с оказанием медицинской помощи, при значительном и устойчивом снижении как заболеваемости оболочечными, так и безоболочечными  респираторными вирусами</a:t>
            </a:r>
          </a:p>
        </p:txBody>
      </p:sp>
    </p:spTree>
    <p:extLst>
      <p:ext uri="{BB962C8B-B14F-4D97-AF65-F5344CB8AC3E}">
        <p14:creationId xmlns:p14="http://schemas.microsoft.com/office/powerpoint/2010/main" val="3774156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снимок экрана, Шрифт&#10;&#10;Автоматически созданное описание">
            <a:extLst>
              <a:ext uri="{FF2B5EF4-FFF2-40B4-BE49-F238E27FC236}">
                <a16:creationId xmlns:a16="http://schemas.microsoft.com/office/drawing/2014/main" id="{A4579D38-52DE-05BC-C43F-46F0D926D12F}"/>
              </a:ext>
            </a:extLst>
          </p:cNvPr>
          <p:cNvPicPr>
            <a:picLocks noChangeAspect="1"/>
          </p:cNvPicPr>
          <p:nvPr/>
        </p:nvPicPr>
        <p:blipFill>
          <a:blip r:embed="rId2"/>
          <a:stretch>
            <a:fillRect/>
          </a:stretch>
        </p:blipFill>
        <p:spPr>
          <a:xfrm>
            <a:off x="484632" y="632179"/>
            <a:ext cx="4169663" cy="5593642"/>
          </a:xfrm>
          <a:prstGeom prst="rect">
            <a:avLst/>
          </a:prstGeom>
        </p:spPr>
      </p:pic>
      <p:pic>
        <p:nvPicPr>
          <p:cNvPr id="2" name="Рисунок 1" descr="Изображение выглядит как текст, линия, График, диаграмма&#10;&#10;Автоматически созданное описание">
            <a:extLst>
              <a:ext uri="{FF2B5EF4-FFF2-40B4-BE49-F238E27FC236}">
                <a16:creationId xmlns:a16="http://schemas.microsoft.com/office/drawing/2014/main" id="{E78D3F56-D74B-E28F-D664-F300A1C5D740}"/>
              </a:ext>
            </a:extLst>
          </p:cNvPr>
          <p:cNvPicPr>
            <a:picLocks noChangeAspect="1"/>
          </p:cNvPicPr>
          <p:nvPr/>
        </p:nvPicPr>
        <p:blipFill>
          <a:blip r:embed="rId3"/>
          <a:stretch>
            <a:fillRect/>
          </a:stretch>
        </p:blipFill>
        <p:spPr>
          <a:xfrm>
            <a:off x="4976029" y="1131931"/>
            <a:ext cx="6731338" cy="4594138"/>
          </a:xfrm>
          <a:prstGeom prst="rect">
            <a:avLst/>
          </a:prstGeom>
        </p:spPr>
      </p:pic>
    </p:spTree>
    <p:extLst>
      <p:ext uri="{BB962C8B-B14F-4D97-AF65-F5344CB8AC3E}">
        <p14:creationId xmlns:p14="http://schemas.microsoft.com/office/powerpoint/2010/main" val="2251210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9C8317-86E9-FA8F-C7F6-1CC9D3CF6B90}"/>
              </a:ext>
            </a:extLst>
          </p:cNvPr>
          <p:cNvSpPr txBox="1"/>
          <p:nvPr/>
        </p:nvSpPr>
        <p:spPr>
          <a:xfrm>
            <a:off x="583101" y="92414"/>
            <a:ext cx="5689683" cy="294406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gn="just">
              <a:lnSpc>
                <a:spcPct val="90000"/>
              </a:lnSpc>
              <a:spcAft>
                <a:spcPts val="600"/>
              </a:spcAft>
              <a:buFont typeface="Arial" panose="020B0604020202020204" pitchFamily="34" charset="0"/>
              <a:buChar char="•"/>
            </a:pPr>
            <a:r>
              <a:rPr lang="en-US" b="1" dirty="0" err="1"/>
              <a:t>Модель</a:t>
            </a:r>
            <a:r>
              <a:rPr lang="en-US" b="1" dirty="0"/>
              <a:t> «</a:t>
            </a:r>
            <a:r>
              <a:rPr lang="en-US" b="1" dirty="0" err="1"/>
              <a:t>Иерархия</a:t>
            </a:r>
            <a:r>
              <a:rPr lang="en-US" b="1" dirty="0"/>
              <a:t> </a:t>
            </a:r>
            <a:r>
              <a:rPr lang="en-US" b="1" dirty="0" err="1"/>
              <a:t>контроля</a:t>
            </a:r>
            <a:r>
              <a:rPr lang="en-US" b="1" dirty="0"/>
              <a:t>» - </a:t>
            </a:r>
            <a:r>
              <a:rPr lang="en-US" b="1" dirty="0" err="1"/>
              <a:t>это</a:t>
            </a:r>
            <a:r>
              <a:rPr lang="en-US" b="1" dirty="0"/>
              <a:t> </a:t>
            </a:r>
            <a:r>
              <a:rPr lang="en-US" b="1" dirty="0" err="1"/>
              <a:t>система</a:t>
            </a:r>
            <a:r>
              <a:rPr lang="en-US" b="1" dirty="0"/>
              <a:t> </a:t>
            </a:r>
            <a:r>
              <a:rPr lang="en-US" b="1" dirty="0" err="1"/>
              <a:t>управления</a:t>
            </a:r>
            <a:r>
              <a:rPr lang="en-US" b="1" dirty="0"/>
              <a:t> </a:t>
            </a:r>
            <a:r>
              <a:rPr lang="en-US" b="1" dirty="0" err="1"/>
              <a:t>выявленными</a:t>
            </a:r>
            <a:r>
              <a:rPr lang="en-US" b="1" dirty="0"/>
              <a:t> </a:t>
            </a:r>
            <a:r>
              <a:rPr lang="en-US" b="1" dirty="0" err="1"/>
              <a:t>рисками</a:t>
            </a:r>
            <a:r>
              <a:rPr lang="en-US" b="1" dirty="0"/>
              <a:t> </a:t>
            </a:r>
            <a:r>
              <a:rPr lang="en-US" b="1" dirty="0" err="1"/>
              <a:t>на</a:t>
            </a:r>
            <a:r>
              <a:rPr lang="en-US" b="1" dirty="0"/>
              <a:t> </a:t>
            </a:r>
            <a:r>
              <a:rPr lang="en-US" b="1" dirty="0" err="1"/>
              <a:t>рабочем</a:t>
            </a:r>
            <a:r>
              <a:rPr lang="en-US" b="1" dirty="0"/>
              <a:t> </a:t>
            </a:r>
            <a:r>
              <a:rPr lang="en-US" b="1" dirty="0" err="1"/>
              <a:t>месте</a:t>
            </a:r>
            <a:r>
              <a:rPr lang="en-US" b="1" dirty="0"/>
              <a:t>. </a:t>
            </a:r>
          </a:p>
          <a:p>
            <a:pPr indent="-228600" algn="just">
              <a:lnSpc>
                <a:spcPct val="90000"/>
              </a:lnSpc>
              <a:spcAft>
                <a:spcPts val="600"/>
              </a:spcAft>
              <a:buFont typeface="Arial" panose="020B0604020202020204" pitchFamily="34" charset="0"/>
              <a:buChar char="•"/>
            </a:pPr>
            <a:r>
              <a:rPr lang="en-US" b="1" dirty="0" err="1"/>
              <a:t>Устранение</a:t>
            </a:r>
            <a:r>
              <a:rPr lang="en-US" b="1" dirty="0"/>
              <a:t> </a:t>
            </a:r>
            <a:r>
              <a:rPr lang="en-US" b="1" dirty="0" err="1"/>
              <a:t>рисков</a:t>
            </a:r>
            <a:r>
              <a:rPr lang="en-US" b="1" dirty="0"/>
              <a:t> - </a:t>
            </a:r>
            <a:r>
              <a:rPr lang="en-US" b="1" dirty="0" err="1"/>
              <a:t>это</a:t>
            </a:r>
            <a:r>
              <a:rPr lang="en-US" b="1" dirty="0"/>
              <a:t> </a:t>
            </a:r>
            <a:r>
              <a:rPr lang="en-US" b="1" dirty="0" err="1"/>
              <a:t>самый</a:t>
            </a:r>
            <a:r>
              <a:rPr lang="en-US" b="1" dirty="0"/>
              <a:t> </a:t>
            </a:r>
            <a:r>
              <a:rPr lang="en-US" b="1" dirty="0" err="1"/>
              <a:t>высокий</a:t>
            </a:r>
            <a:r>
              <a:rPr lang="en-US" b="1" dirty="0"/>
              <a:t> </a:t>
            </a:r>
            <a:r>
              <a:rPr lang="en-US" b="1" dirty="0" err="1"/>
              <a:t>уровень</a:t>
            </a:r>
            <a:r>
              <a:rPr lang="en-US" b="1" dirty="0"/>
              <a:t> </a:t>
            </a:r>
            <a:r>
              <a:rPr lang="en-US" b="1" dirty="0" err="1"/>
              <a:t>контроля</a:t>
            </a:r>
            <a:r>
              <a:rPr lang="en-US" b="1" dirty="0"/>
              <a:t> </a:t>
            </a:r>
            <a:r>
              <a:rPr lang="en-US" b="1" dirty="0" err="1"/>
              <a:t>риска</a:t>
            </a:r>
            <a:r>
              <a:rPr lang="en-US" b="1" dirty="0"/>
              <a:t>, СИЗ - </a:t>
            </a:r>
            <a:r>
              <a:rPr lang="en-US" b="1" dirty="0" err="1"/>
              <a:t>самый</a:t>
            </a:r>
            <a:r>
              <a:rPr lang="en-US" b="1" dirty="0"/>
              <a:t> </a:t>
            </a:r>
            <a:r>
              <a:rPr lang="en-US" b="1" dirty="0" err="1"/>
              <a:t>низкий</a:t>
            </a:r>
            <a:r>
              <a:rPr lang="en-US" b="1" dirty="0"/>
              <a:t> и </a:t>
            </a:r>
            <a:r>
              <a:rPr lang="en-US" b="1" dirty="0" err="1"/>
              <a:t>наименее</a:t>
            </a:r>
            <a:r>
              <a:rPr lang="en-US" b="1" dirty="0"/>
              <a:t> </a:t>
            </a:r>
            <a:r>
              <a:rPr lang="en-US" b="1" dirty="0" err="1"/>
              <a:t>надежный</a:t>
            </a:r>
            <a:r>
              <a:rPr lang="en-US" b="1" dirty="0"/>
              <a:t> </a:t>
            </a:r>
          </a:p>
          <a:p>
            <a:pPr indent="-228600" algn="just">
              <a:lnSpc>
                <a:spcPct val="90000"/>
              </a:lnSpc>
              <a:spcAft>
                <a:spcPts val="600"/>
              </a:spcAft>
              <a:buFont typeface="Arial" panose="020B0604020202020204" pitchFamily="34" charset="0"/>
              <a:buChar char="•"/>
            </a:pPr>
            <a:endParaRPr lang="en-US" dirty="0"/>
          </a:p>
          <a:p>
            <a:pPr indent="-228600" algn="just">
              <a:lnSpc>
                <a:spcPct val="90000"/>
              </a:lnSpc>
              <a:spcAft>
                <a:spcPts val="600"/>
              </a:spcAft>
              <a:buFont typeface="Arial" panose="020B0604020202020204" pitchFamily="34" charset="0"/>
              <a:buChar char="•"/>
            </a:pPr>
            <a:r>
              <a:rPr lang="en-US" b="1" dirty="0" err="1">
                <a:solidFill>
                  <a:srgbClr val="FF0000"/>
                </a:solidFill>
              </a:rPr>
              <a:t>Ключевые</a:t>
            </a:r>
            <a:r>
              <a:rPr lang="en-US" b="1" dirty="0">
                <a:solidFill>
                  <a:srgbClr val="FF0000"/>
                </a:solidFill>
              </a:rPr>
              <a:t> </a:t>
            </a:r>
            <a:r>
              <a:rPr lang="en-US" b="1" dirty="0" err="1">
                <a:solidFill>
                  <a:srgbClr val="FF0000"/>
                </a:solidFill>
              </a:rPr>
              <a:t>стратегии</a:t>
            </a:r>
            <a:r>
              <a:rPr lang="en-US" b="1" dirty="0">
                <a:solidFill>
                  <a:srgbClr val="FF0000"/>
                </a:solidFill>
              </a:rPr>
              <a:t> </a:t>
            </a:r>
            <a:r>
              <a:rPr lang="en-US" b="1" dirty="0" err="1">
                <a:solidFill>
                  <a:srgbClr val="FF0000"/>
                </a:solidFill>
              </a:rPr>
              <a:t>инфекционного</a:t>
            </a:r>
            <a:r>
              <a:rPr lang="en-US" b="1" dirty="0">
                <a:solidFill>
                  <a:srgbClr val="FF0000"/>
                </a:solidFill>
              </a:rPr>
              <a:t> </a:t>
            </a:r>
            <a:r>
              <a:rPr lang="en-US" b="1" dirty="0" err="1">
                <a:solidFill>
                  <a:srgbClr val="FF0000"/>
                </a:solidFill>
              </a:rPr>
              <a:t>контроля</a:t>
            </a:r>
            <a:r>
              <a:rPr lang="en-US" b="1" dirty="0">
                <a:solidFill>
                  <a:srgbClr val="FF0000"/>
                </a:solidFill>
              </a:rPr>
              <a:t> </a:t>
            </a:r>
            <a:r>
              <a:rPr lang="en-US" b="1" dirty="0" err="1">
                <a:solidFill>
                  <a:srgbClr val="FF0000"/>
                </a:solidFill>
              </a:rPr>
              <a:t>для</a:t>
            </a:r>
            <a:r>
              <a:rPr lang="en-US" b="1" dirty="0">
                <a:solidFill>
                  <a:srgbClr val="FF0000"/>
                </a:solidFill>
              </a:rPr>
              <a:t> </a:t>
            </a:r>
            <a:r>
              <a:rPr lang="en-US" b="1" dirty="0" err="1">
                <a:solidFill>
                  <a:srgbClr val="FF0000"/>
                </a:solidFill>
              </a:rPr>
              <a:t>предотвращения</a:t>
            </a:r>
            <a:r>
              <a:rPr lang="en-US" b="1" dirty="0">
                <a:solidFill>
                  <a:srgbClr val="FF0000"/>
                </a:solidFill>
              </a:rPr>
              <a:t> </a:t>
            </a:r>
            <a:r>
              <a:rPr lang="en-US" b="1" dirty="0" err="1">
                <a:solidFill>
                  <a:srgbClr val="FF0000"/>
                </a:solidFill>
              </a:rPr>
              <a:t>передачи</a:t>
            </a:r>
            <a:r>
              <a:rPr lang="en-US" b="1" dirty="0">
                <a:solidFill>
                  <a:srgbClr val="FF0000"/>
                </a:solidFill>
              </a:rPr>
              <a:t> </a:t>
            </a:r>
            <a:r>
              <a:rPr lang="en-US" b="1" dirty="0" err="1">
                <a:solidFill>
                  <a:srgbClr val="FF0000"/>
                </a:solidFill>
              </a:rPr>
              <a:t>любых</a:t>
            </a:r>
            <a:r>
              <a:rPr lang="en-US" b="1" dirty="0">
                <a:solidFill>
                  <a:srgbClr val="FF0000"/>
                </a:solidFill>
              </a:rPr>
              <a:t> </a:t>
            </a:r>
            <a:r>
              <a:rPr lang="en-US" b="1" dirty="0" err="1">
                <a:solidFill>
                  <a:srgbClr val="FF0000"/>
                </a:solidFill>
              </a:rPr>
              <a:t>инфекций</a:t>
            </a:r>
            <a:r>
              <a:rPr lang="en-US" b="1" dirty="0">
                <a:solidFill>
                  <a:srgbClr val="FF0000"/>
                </a:solidFill>
              </a:rPr>
              <a:t>, </a:t>
            </a:r>
            <a:r>
              <a:rPr lang="en-US" b="1" dirty="0" err="1">
                <a:solidFill>
                  <a:srgbClr val="FF0000"/>
                </a:solidFill>
              </a:rPr>
              <a:t>включая</a:t>
            </a:r>
            <a:r>
              <a:rPr lang="en-US" b="1" dirty="0">
                <a:solidFill>
                  <a:srgbClr val="FF0000"/>
                </a:solidFill>
              </a:rPr>
              <a:t> </a:t>
            </a:r>
            <a:r>
              <a:rPr lang="en-US" b="1" dirty="0" err="1">
                <a:solidFill>
                  <a:srgbClr val="FF0000"/>
                </a:solidFill>
              </a:rPr>
              <a:t>вспышки</a:t>
            </a:r>
            <a:r>
              <a:rPr lang="en-US" b="1" dirty="0">
                <a:solidFill>
                  <a:srgbClr val="FF0000"/>
                </a:solidFill>
              </a:rPr>
              <a:t> и </a:t>
            </a:r>
            <a:r>
              <a:rPr lang="en-US" b="1" dirty="0" err="1">
                <a:solidFill>
                  <a:srgbClr val="FF0000"/>
                </a:solidFill>
              </a:rPr>
              <a:t>новые</a:t>
            </a:r>
            <a:r>
              <a:rPr lang="en-US" b="1" dirty="0">
                <a:solidFill>
                  <a:srgbClr val="FF0000"/>
                </a:solidFill>
              </a:rPr>
              <a:t> </a:t>
            </a:r>
            <a:r>
              <a:rPr lang="en-US" b="1" dirty="0" err="1">
                <a:solidFill>
                  <a:srgbClr val="FF0000"/>
                </a:solidFill>
              </a:rPr>
              <a:t>инфекции</a:t>
            </a:r>
            <a:r>
              <a:rPr lang="en-US" b="1" dirty="0">
                <a:solidFill>
                  <a:srgbClr val="FF0000"/>
                </a:solidFill>
              </a:rPr>
              <a:t>, </a:t>
            </a:r>
            <a:r>
              <a:rPr lang="en-US" b="1" dirty="0" err="1">
                <a:solidFill>
                  <a:srgbClr val="FF0000"/>
                </a:solidFill>
              </a:rPr>
              <a:t>должны</a:t>
            </a:r>
            <a:r>
              <a:rPr lang="en-US" b="1" dirty="0">
                <a:solidFill>
                  <a:srgbClr val="FF0000"/>
                </a:solidFill>
              </a:rPr>
              <a:t> </a:t>
            </a:r>
            <a:r>
              <a:rPr lang="en-US" b="1" dirty="0" err="1">
                <a:solidFill>
                  <a:srgbClr val="FF0000"/>
                </a:solidFill>
              </a:rPr>
              <a:t>быть</a:t>
            </a:r>
            <a:r>
              <a:rPr lang="en-US" b="1" dirty="0">
                <a:solidFill>
                  <a:srgbClr val="FF0000"/>
                </a:solidFill>
              </a:rPr>
              <a:t> </a:t>
            </a:r>
            <a:r>
              <a:rPr lang="en-US" b="1" dirty="0" err="1">
                <a:solidFill>
                  <a:srgbClr val="FF0000"/>
                </a:solidFill>
              </a:rPr>
              <a:t>согласованы</a:t>
            </a:r>
            <a:r>
              <a:rPr lang="en-US" b="1" dirty="0">
                <a:solidFill>
                  <a:srgbClr val="FF0000"/>
                </a:solidFill>
              </a:rPr>
              <a:t> с </a:t>
            </a:r>
            <a:r>
              <a:rPr lang="en-US" b="1" dirty="0" err="1">
                <a:solidFill>
                  <a:srgbClr val="FF0000"/>
                </a:solidFill>
              </a:rPr>
              <a:t>подходом</a:t>
            </a:r>
            <a:r>
              <a:rPr lang="en-US" b="1" dirty="0">
                <a:solidFill>
                  <a:srgbClr val="FF0000"/>
                </a:solidFill>
              </a:rPr>
              <a:t> </a:t>
            </a:r>
            <a:r>
              <a:rPr lang="en-US" b="1" dirty="0" err="1">
                <a:solidFill>
                  <a:srgbClr val="FF0000"/>
                </a:solidFill>
              </a:rPr>
              <a:t>иерархии</a:t>
            </a:r>
            <a:r>
              <a:rPr lang="en-US" b="1" dirty="0">
                <a:solidFill>
                  <a:srgbClr val="FF0000"/>
                </a:solidFill>
              </a:rPr>
              <a:t> </a:t>
            </a:r>
            <a:r>
              <a:rPr lang="en-US" b="1" dirty="0" err="1">
                <a:solidFill>
                  <a:srgbClr val="FF0000"/>
                </a:solidFill>
              </a:rPr>
              <a:t>контроля</a:t>
            </a:r>
            <a:r>
              <a:rPr lang="en-US" b="1" dirty="0">
                <a:solidFill>
                  <a:srgbClr val="FF0000"/>
                </a:solidFill>
              </a:rPr>
              <a:t> </a:t>
            </a:r>
            <a:r>
              <a:rPr lang="en-US" b="1" dirty="0" err="1">
                <a:solidFill>
                  <a:srgbClr val="FF0000"/>
                </a:solidFill>
              </a:rPr>
              <a:t>риска</a:t>
            </a:r>
            <a:endParaRPr lang="en-US" dirty="0">
              <a:solidFill>
                <a:srgbClr val="FF0000"/>
              </a:solidFill>
            </a:endParaRPr>
          </a:p>
        </p:txBody>
      </p:sp>
      <p:pic>
        <p:nvPicPr>
          <p:cNvPr id="3" name="Рисунок 2" descr="Изображение выглядит как текст, снимок экрана, Шрифт&#10;&#10;Автоматически созданное описание">
            <a:extLst>
              <a:ext uri="{FF2B5EF4-FFF2-40B4-BE49-F238E27FC236}">
                <a16:creationId xmlns:a16="http://schemas.microsoft.com/office/drawing/2014/main" id="{B4FF4F3F-CF99-7CEC-132A-D833F38AE676}"/>
              </a:ext>
            </a:extLst>
          </p:cNvPr>
          <p:cNvPicPr>
            <a:picLocks noChangeAspect="1"/>
          </p:cNvPicPr>
          <p:nvPr/>
        </p:nvPicPr>
        <p:blipFill rotWithShape="1">
          <a:blip r:embed="rId2"/>
          <a:srcRect b="4088"/>
          <a:stretch/>
        </p:blipFill>
        <p:spPr>
          <a:xfrm>
            <a:off x="583100" y="3429000"/>
            <a:ext cx="5689683" cy="3255264"/>
          </a:xfrm>
          <a:prstGeom prst="rect">
            <a:avLst/>
          </a:prstGeom>
        </p:spPr>
      </p:pic>
      <p:pic>
        <p:nvPicPr>
          <p:cNvPr id="5" name="Рисунок 4" descr="Изображение выглядит как текст, снимок экрана, Шрифт, дизайн&#10;&#10;Автоматически созданное описание">
            <a:extLst>
              <a:ext uri="{FF2B5EF4-FFF2-40B4-BE49-F238E27FC236}">
                <a16:creationId xmlns:a16="http://schemas.microsoft.com/office/drawing/2014/main" id="{CAF0EBC4-35C3-FDE8-1695-ED4A6BA8B679}"/>
              </a:ext>
            </a:extLst>
          </p:cNvPr>
          <p:cNvPicPr>
            <a:picLocks noChangeAspect="1"/>
          </p:cNvPicPr>
          <p:nvPr/>
        </p:nvPicPr>
        <p:blipFill rotWithShape="1">
          <a:blip r:embed="rId3"/>
          <a:srcRect l="6542" r="5644"/>
          <a:stretch/>
        </p:blipFill>
        <p:spPr>
          <a:xfrm>
            <a:off x="6591299" y="1"/>
            <a:ext cx="5600701" cy="6857999"/>
          </a:xfrm>
          <a:prstGeom prst="rect">
            <a:avLst/>
          </a:prstGeom>
        </p:spPr>
      </p:pic>
    </p:spTree>
    <p:extLst>
      <p:ext uri="{BB962C8B-B14F-4D97-AF65-F5344CB8AC3E}">
        <p14:creationId xmlns:p14="http://schemas.microsoft.com/office/powerpoint/2010/main" val="1995648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947837"/>
          </a:xfrm>
        </p:spPr>
        <p:txBody>
          <a:bodyPr/>
          <a:lstStyle/>
          <a:p>
            <a:r>
              <a:rPr lang="ru-RU" altLang="ru-RU" b="1" dirty="0">
                <a:solidFill>
                  <a:srgbClr val="FF0000"/>
                </a:solidFill>
                <a:latin typeface="Comic Sans MS" panose="030F0702030302020204" pitchFamily="66" charset="0"/>
              </a:rPr>
              <a:t>Инфекционный контроль</a:t>
            </a:r>
            <a:endParaRPr lang="ru-RU" dirty="0">
              <a:solidFill>
                <a:srgbClr val="FF0000"/>
              </a:solidFill>
            </a:endParaRPr>
          </a:p>
        </p:txBody>
      </p:sp>
      <p:sp>
        <p:nvSpPr>
          <p:cNvPr id="3" name="Объект 2"/>
          <p:cNvSpPr>
            <a:spLocks noGrp="1"/>
          </p:cNvSpPr>
          <p:nvPr>
            <p:ph idx="1"/>
          </p:nvPr>
        </p:nvSpPr>
        <p:spPr>
          <a:xfrm>
            <a:off x="640080" y="2108201"/>
            <a:ext cx="10988040" cy="3760891"/>
          </a:xfrm>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pPr algn="just"/>
            <a:r>
              <a:rPr lang="ru-RU" dirty="0"/>
              <a:t>Компоненты </a:t>
            </a:r>
            <a:r>
              <a:rPr lang="ru-RU" sz="2400" b="1" dirty="0">
                <a:solidFill>
                  <a:srgbClr val="FF0000"/>
                </a:solidFill>
              </a:rPr>
              <a:t>национальных и локальных программ </a:t>
            </a:r>
            <a:r>
              <a:rPr lang="ru-RU" dirty="0"/>
              <a:t>ИК должны быть согласованными и последовательными. При этом компоненты ИК могут различаться в зависимости от вида предоставляемой медицинской помощи (например, в больницах скорой медицинской помощи, родильные дома и т.д.). </a:t>
            </a:r>
          </a:p>
          <a:p>
            <a:pPr algn="just"/>
            <a:r>
              <a:rPr lang="ru-RU" dirty="0"/>
              <a:t>Перечень основных компонентов, носит общий характер, и должны быть адаптированы в зависимости </a:t>
            </a:r>
            <a:r>
              <a:rPr lang="ru-RU" b="1" dirty="0">
                <a:solidFill>
                  <a:srgbClr val="FF0000"/>
                </a:solidFill>
              </a:rPr>
              <a:t>от вида помощи</a:t>
            </a:r>
            <a:r>
              <a:rPr lang="ru-RU" dirty="0"/>
              <a:t>. </a:t>
            </a:r>
          </a:p>
          <a:p>
            <a:pPr algn="just"/>
            <a:r>
              <a:rPr lang="ru-RU" dirty="0"/>
              <a:t>Характеристика компонентов, необходимых в периоды </a:t>
            </a:r>
            <a:r>
              <a:rPr lang="ru-RU" b="1" dirty="0">
                <a:solidFill>
                  <a:srgbClr val="FF0000"/>
                </a:solidFill>
              </a:rPr>
              <a:t>вне эпидемий</a:t>
            </a:r>
            <a:r>
              <a:rPr lang="ru-RU" dirty="0"/>
              <a:t>, может отличаться от характеристики компонентов, которые необходимо использовать </a:t>
            </a:r>
            <a:r>
              <a:rPr lang="ru-RU" b="1" dirty="0">
                <a:solidFill>
                  <a:srgbClr val="FF0000"/>
                </a:solidFill>
              </a:rPr>
              <a:t>во время вспышек</a:t>
            </a:r>
            <a:r>
              <a:rPr lang="ru-RU" dirty="0"/>
              <a:t>.</a:t>
            </a:r>
          </a:p>
          <a:p>
            <a:pPr algn="just"/>
            <a:r>
              <a:rPr lang="ru-RU" dirty="0"/>
              <a:t> Компоненты программ ИК разнообразны по своему характеру и представлены либо в качестве </a:t>
            </a:r>
            <a:r>
              <a:rPr lang="ru-RU" b="1" dirty="0">
                <a:solidFill>
                  <a:srgbClr val="FF0000"/>
                </a:solidFill>
              </a:rPr>
              <a:t>структур</a:t>
            </a:r>
            <a:r>
              <a:rPr lang="ru-RU" dirty="0"/>
              <a:t>, либо в качестве </a:t>
            </a:r>
            <a:r>
              <a:rPr lang="ru-RU" b="1" dirty="0">
                <a:solidFill>
                  <a:srgbClr val="FF0000"/>
                </a:solidFill>
              </a:rPr>
              <a:t>процессов.</a:t>
            </a:r>
          </a:p>
        </p:txBody>
      </p:sp>
    </p:spTree>
    <p:extLst>
      <p:ext uri="{BB962C8B-B14F-4D97-AF65-F5344CB8AC3E}">
        <p14:creationId xmlns:p14="http://schemas.microsoft.com/office/powerpoint/2010/main" val="254677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ctrTitle"/>
          </p:nvPr>
        </p:nvSpPr>
        <p:spPr>
          <a:xfrm>
            <a:off x="3246756" y="815074"/>
            <a:ext cx="6911975" cy="2403475"/>
          </a:xfrm>
        </p:spPr>
        <p:txBody>
          <a:bodyPr rtlCol="0">
            <a:normAutofit fontScale="90000"/>
          </a:bodyPr>
          <a:lstStyle/>
          <a:p>
            <a:pPr algn="ctr">
              <a:defRPr/>
            </a:pPr>
            <a:br>
              <a:rPr lang="ru-RU" sz="3200" dirty="0">
                <a:solidFill>
                  <a:srgbClr val="0070C0"/>
                </a:solidFill>
                <a:latin typeface="Times New Roman" pitchFamily="18" charset="0"/>
                <a:cs typeface="Times New Roman" pitchFamily="18" charset="0"/>
              </a:rPr>
            </a:br>
            <a:br>
              <a:rPr lang="ru-RU" sz="3200" dirty="0">
                <a:solidFill>
                  <a:srgbClr val="0070C0"/>
                </a:solidFill>
                <a:latin typeface="Times New Roman" pitchFamily="18" charset="0"/>
                <a:cs typeface="Times New Roman" pitchFamily="18" charset="0"/>
              </a:rPr>
            </a:br>
            <a:r>
              <a:rPr lang="ru-RU" sz="3200" dirty="0">
                <a:solidFill>
                  <a:srgbClr val="FF0000"/>
                </a:solidFill>
                <a:latin typeface="Times New Roman" pitchFamily="18" charset="0"/>
                <a:cs typeface="Times New Roman" pitchFamily="18" charset="0"/>
              </a:rPr>
              <a:t>Основные компоненты для программ профилактики инфекций и инфекционного контроля</a:t>
            </a:r>
            <a:br>
              <a:rPr lang="ru-RU" sz="3200" dirty="0">
                <a:solidFill>
                  <a:srgbClr val="0070C0"/>
                </a:solidFill>
                <a:latin typeface="Times New Roman" pitchFamily="18" charset="0"/>
                <a:cs typeface="Times New Roman" pitchFamily="18" charset="0"/>
              </a:rPr>
            </a:br>
            <a:br>
              <a:rPr lang="ru-RU" sz="3200" dirty="0">
                <a:solidFill>
                  <a:srgbClr val="0070C0"/>
                </a:solidFill>
                <a:latin typeface="Times New Roman" pitchFamily="18" charset="0"/>
                <a:cs typeface="Times New Roman" pitchFamily="18" charset="0"/>
              </a:rPr>
            </a:br>
            <a:br>
              <a:rPr lang="ru-RU" sz="3200" dirty="0">
                <a:solidFill>
                  <a:srgbClr val="0070C0"/>
                </a:solidFill>
                <a:latin typeface="Times New Roman" pitchFamily="18" charset="0"/>
                <a:cs typeface="Times New Roman" pitchFamily="18" charset="0"/>
              </a:rPr>
            </a:br>
            <a:r>
              <a:rPr lang="ru-RU" sz="2000" dirty="0">
                <a:solidFill>
                  <a:schemeClr val="tx1"/>
                </a:solidFill>
                <a:latin typeface="Times New Roman" pitchFamily="18" charset="0"/>
                <a:cs typeface="Times New Roman" pitchFamily="18" charset="0"/>
              </a:rPr>
              <a:t>Второе совещание Неформальной сети по профилактике инфекций и инфекционному контролю в здравоохранении </a:t>
            </a:r>
            <a:br>
              <a:rPr lang="ru-RU" sz="2000" dirty="0">
                <a:solidFill>
                  <a:schemeClr val="tx1"/>
                </a:solidFill>
                <a:latin typeface="Times New Roman" pitchFamily="18" charset="0"/>
                <a:cs typeface="Times New Roman" pitchFamily="18" charset="0"/>
              </a:rPr>
            </a:br>
            <a:r>
              <a:rPr lang="ru-RU" sz="2000" b="1" dirty="0">
                <a:solidFill>
                  <a:schemeClr val="tx1"/>
                </a:solidFill>
              </a:rPr>
              <a:t>26–27 июня 2008 г., Женева, Швейцария, ВОЗ</a:t>
            </a:r>
            <a:br>
              <a:rPr lang="ru-RU" altLang="ru-RU" sz="2000" b="1" dirty="0">
                <a:solidFill>
                  <a:schemeClr val="tx1"/>
                </a:solidFill>
                <a:latin typeface="Arial" panose="020B0604020202020204" pitchFamily="34" charset="0"/>
              </a:rPr>
            </a:br>
            <a:endParaRPr lang="ru-RU" sz="2000" b="1" dirty="0">
              <a:solidFill>
                <a:schemeClr val="tx1"/>
              </a:solidFill>
              <a:latin typeface="Times New Roman" pitchFamily="18" charset="0"/>
              <a:cs typeface="Times New Roman" pitchFamily="18" charset="0"/>
            </a:endParaRPr>
          </a:p>
        </p:txBody>
      </p:sp>
      <p:sp>
        <p:nvSpPr>
          <p:cNvPr id="37891" name="Подзаголовок 2"/>
          <p:cNvSpPr>
            <a:spLocks noGrp="1"/>
          </p:cNvSpPr>
          <p:nvPr>
            <p:ph type="subTitle" idx="1"/>
          </p:nvPr>
        </p:nvSpPr>
        <p:spPr>
          <a:xfrm>
            <a:off x="7608888" y="5748339"/>
            <a:ext cx="3048000" cy="581025"/>
          </a:xfrm>
        </p:spPr>
        <p:txBody>
          <a:bodyPr>
            <a:normAutofit/>
          </a:bodyPr>
          <a:lstStyle/>
          <a:p>
            <a:pPr>
              <a:spcBef>
                <a:spcPct val="0"/>
              </a:spcBef>
            </a:pPr>
            <a:r>
              <a:rPr lang="ru-RU" altLang="ru-RU" sz="1600" b="1">
                <a:solidFill>
                  <a:srgbClr val="002060"/>
                </a:solidFill>
              </a:rPr>
              <a:t>Всемирная организация</a:t>
            </a:r>
          </a:p>
          <a:p>
            <a:pPr>
              <a:spcBef>
                <a:spcPct val="0"/>
              </a:spcBef>
            </a:pPr>
            <a:r>
              <a:rPr lang="ru-RU" altLang="ru-RU" sz="1600" b="1">
                <a:solidFill>
                  <a:srgbClr val="002060"/>
                </a:solidFill>
              </a:rPr>
              <a:t>здравоохранения</a:t>
            </a:r>
          </a:p>
        </p:txBody>
      </p:sp>
      <p:pic>
        <p:nvPicPr>
          <p:cNvPr id="378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5775" y="6511926"/>
            <a:ext cx="4540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175" y="1"/>
            <a:ext cx="1371600" cy="62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813" y="5748339"/>
            <a:ext cx="600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10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вал 3"/>
          <p:cNvSpPr>
            <a:spLocks noChangeArrowheads="1"/>
          </p:cNvSpPr>
          <p:nvPr/>
        </p:nvSpPr>
        <p:spPr bwMode="auto">
          <a:xfrm>
            <a:off x="4738689" y="2428876"/>
            <a:ext cx="2896551" cy="1571625"/>
          </a:xfrm>
          <a:prstGeom prst="ellipse">
            <a:avLst/>
          </a:prstGeom>
          <a:solidFill>
            <a:schemeClr val="accent2">
              <a:lumMod val="75000"/>
            </a:schemeClr>
          </a:solidFill>
          <a:ln w="25400" algn="ctr">
            <a:solidFill>
              <a:srgbClr val="FF0000"/>
            </a:solidFill>
            <a:round/>
            <a:headEnd/>
            <a:tailEnd/>
          </a:ln>
        </p:spPr>
        <p:txBody>
          <a:bodyPr anchor="ctr"/>
          <a:lstStyle/>
          <a:p>
            <a:pPr algn="ctr">
              <a:defRPr/>
            </a:pPr>
            <a:r>
              <a:rPr lang="ru-RU" sz="2000" b="1" dirty="0">
                <a:solidFill>
                  <a:srgbClr val="FFFF00"/>
                </a:solidFill>
                <a:latin typeface="Times New Roman" pitchFamily="18" charset="0"/>
                <a:cs typeface="Times New Roman" pitchFamily="18" charset="0"/>
              </a:rPr>
              <a:t>Инфекционный контроль</a:t>
            </a:r>
          </a:p>
          <a:p>
            <a:pPr algn="ctr">
              <a:defRPr/>
            </a:pPr>
            <a:r>
              <a:rPr lang="ru-RU" sz="2000" b="1" dirty="0">
                <a:solidFill>
                  <a:srgbClr val="FFFF00"/>
                </a:solidFill>
                <a:latin typeface="Times New Roman" pitchFamily="18" charset="0"/>
                <a:cs typeface="Times New Roman" pitchFamily="18" charset="0"/>
              </a:rPr>
              <a:t>8 стандартов</a:t>
            </a:r>
          </a:p>
        </p:txBody>
      </p:sp>
      <p:sp>
        <p:nvSpPr>
          <p:cNvPr id="110595" name="Прямоугольная выноска 4"/>
          <p:cNvSpPr>
            <a:spLocks noChangeArrowheads="1"/>
          </p:cNvSpPr>
          <p:nvPr/>
        </p:nvSpPr>
        <p:spPr bwMode="auto">
          <a:xfrm>
            <a:off x="1809750" y="642938"/>
            <a:ext cx="2357438" cy="1357312"/>
          </a:xfrm>
          <a:prstGeom prst="wedgeRectCallout">
            <a:avLst>
              <a:gd name="adj1" fmla="val 81083"/>
              <a:gd name="adj2" fmla="val 84653"/>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chemeClr val="bg1"/>
                </a:solidFill>
              </a:rPr>
              <a:t>Структура управления и распределения обязанностей</a:t>
            </a:r>
          </a:p>
        </p:txBody>
      </p:sp>
      <p:sp>
        <p:nvSpPr>
          <p:cNvPr id="110596" name="Прямоугольная выноска 5"/>
          <p:cNvSpPr>
            <a:spLocks noChangeArrowheads="1"/>
          </p:cNvSpPr>
          <p:nvPr/>
        </p:nvSpPr>
        <p:spPr bwMode="auto">
          <a:xfrm>
            <a:off x="5024438" y="357189"/>
            <a:ext cx="2286000" cy="1214437"/>
          </a:xfrm>
          <a:prstGeom prst="wedgeRectCallout">
            <a:avLst>
              <a:gd name="adj1" fmla="val 1472"/>
              <a:gd name="adj2" fmla="val 111556"/>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rgbClr val="FFFFFF"/>
                </a:solidFill>
                <a:latin typeface="Times New Roman" panose="02020603050405020304" pitchFamily="18" charset="0"/>
                <a:cs typeface="Times New Roman" panose="02020603050405020304" pitchFamily="18" charset="0"/>
              </a:rPr>
              <a:t>Структура учета и регистрации ИСМП</a:t>
            </a:r>
          </a:p>
        </p:txBody>
      </p:sp>
      <p:sp>
        <p:nvSpPr>
          <p:cNvPr id="110597" name="Прямоугольная выноска 6"/>
          <p:cNvSpPr>
            <a:spLocks noChangeArrowheads="1"/>
          </p:cNvSpPr>
          <p:nvPr/>
        </p:nvSpPr>
        <p:spPr bwMode="auto">
          <a:xfrm>
            <a:off x="8024814" y="714375"/>
            <a:ext cx="2357437" cy="1214438"/>
          </a:xfrm>
          <a:prstGeom prst="wedgeRectCallout">
            <a:avLst>
              <a:gd name="adj1" fmla="val -82435"/>
              <a:gd name="adj2" fmla="val 94444"/>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rgbClr val="FFFFFF"/>
                </a:solidFill>
                <a:latin typeface="Times New Roman" panose="02020603050405020304" pitchFamily="18" charset="0"/>
                <a:cs typeface="Times New Roman" panose="02020603050405020304" pitchFamily="18" charset="0"/>
              </a:rPr>
              <a:t>Микробиологическое обеспечение </a:t>
            </a:r>
          </a:p>
        </p:txBody>
      </p:sp>
      <p:sp>
        <p:nvSpPr>
          <p:cNvPr id="110598" name="Прямоугольная выноска 7"/>
          <p:cNvSpPr>
            <a:spLocks noChangeArrowheads="1"/>
          </p:cNvSpPr>
          <p:nvPr/>
        </p:nvSpPr>
        <p:spPr bwMode="auto">
          <a:xfrm>
            <a:off x="8096251" y="2714625"/>
            <a:ext cx="2392363" cy="1214438"/>
          </a:xfrm>
          <a:prstGeom prst="wedgeRectCallout">
            <a:avLst>
              <a:gd name="adj1" fmla="val -69111"/>
              <a:gd name="adj2" fmla="val 981"/>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dirty="0">
                <a:solidFill>
                  <a:srgbClr val="FFFFFF"/>
                </a:solidFill>
                <a:latin typeface="Times New Roman" panose="02020603050405020304" pitchFamily="18" charset="0"/>
                <a:cs typeface="Times New Roman" panose="02020603050405020304" pitchFamily="18" charset="0"/>
              </a:rPr>
              <a:t>Эпидемиологический анализ ИСМП</a:t>
            </a:r>
          </a:p>
        </p:txBody>
      </p:sp>
      <p:sp>
        <p:nvSpPr>
          <p:cNvPr id="110599" name="Прямоугольная выноска 8"/>
          <p:cNvSpPr>
            <a:spLocks noChangeArrowheads="1"/>
          </p:cNvSpPr>
          <p:nvPr/>
        </p:nvSpPr>
        <p:spPr bwMode="auto">
          <a:xfrm>
            <a:off x="7953375" y="4714876"/>
            <a:ext cx="2357438" cy="1357313"/>
          </a:xfrm>
          <a:prstGeom prst="wedgeRectCallout">
            <a:avLst>
              <a:gd name="adj1" fmla="val -83023"/>
              <a:gd name="adj2" fmla="val -105671"/>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rgbClr val="FFFFFF"/>
                </a:solidFill>
                <a:latin typeface="Times New Roman" panose="02020603050405020304" pitchFamily="18" charset="0"/>
                <a:cs typeface="Times New Roman" panose="02020603050405020304" pitchFamily="18" charset="0"/>
              </a:rPr>
              <a:t>Профилактические и противоэпидемические мероприятия</a:t>
            </a:r>
          </a:p>
        </p:txBody>
      </p:sp>
      <p:sp>
        <p:nvSpPr>
          <p:cNvPr id="110600" name="Прямоугольная выноска 9"/>
          <p:cNvSpPr>
            <a:spLocks noChangeArrowheads="1"/>
          </p:cNvSpPr>
          <p:nvPr/>
        </p:nvSpPr>
        <p:spPr bwMode="auto">
          <a:xfrm>
            <a:off x="4953001" y="4786314"/>
            <a:ext cx="2214563" cy="1285875"/>
          </a:xfrm>
          <a:prstGeom prst="wedgeRectCallout">
            <a:avLst>
              <a:gd name="adj1" fmla="val -3523"/>
              <a:gd name="adj2" fmla="val -96060"/>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rgbClr val="FFFFFF"/>
                </a:solidFill>
                <a:latin typeface="Times New Roman" panose="02020603050405020304" pitchFamily="18" charset="0"/>
                <a:cs typeface="Times New Roman" panose="02020603050405020304" pitchFamily="18" charset="0"/>
              </a:rPr>
              <a:t>Обучение персонала</a:t>
            </a:r>
          </a:p>
        </p:txBody>
      </p:sp>
      <p:sp>
        <p:nvSpPr>
          <p:cNvPr id="110601" name="Прямоугольная выноска 10"/>
          <p:cNvSpPr>
            <a:spLocks noChangeArrowheads="1"/>
          </p:cNvSpPr>
          <p:nvPr/>
        </p:nvSpPr>
        <p:spPr bwMode="auto">
          <a:xfrm>
            <a:off x="2024064" y="4714875"/>
            <a:ext cx="2143125" cy="1428750"/>
          </a:xfrm>
          <a:prstGeom prst="wedgeRectCallout">
            <a:avLst>
              <a:gd name="adj1" fmla="val 79338"/>
              <a:gd name="adj2" fmla="val -98148"/>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rgbClr val="FFFFFF"/>
                </a:solidFill>
                <a:latin typeface="Times New Roman" panose="02020603050405020304" pitchFamily="18" charset="0"/>
                <a:cs typeface="Times New Roman" panose="02020603050405020304" pitchFamily="18" charset="0"/>
              </a:rPr>
              <a:t>Охрана здоровья персонала</a:t>
            </a:r>
          </a:p>
        </p:txBody>
      </p:sp>
      <p:sp>
        <p:nvSpPr>
          <p:cNvPr id="110602" name="Прямоугольная выноска 11"/>
          <p:cNvSpPr>
            <a:spLocks noChangeArrowheads="1"/>
          </p:cNvSpPr>
          <p:nvPr/>
        </p:nvSpPr>
        <p:spPr bwMode="auto">
          <a:xfrm>
            <a:off x="1809750" y="2643189"/>
            <a:ext cx="2286000" cy="1214437"/>
          </a:xfrm>
          <a:prstGeom prst="wedgeRectCallout">
            <a:avLst>
              <a:gd name="adj1" fmla="val 72935"/>
              <a:gd name="adj2" fmla="val -4514"/>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a:solidFill>
                  <a:srgbClr val="FFFFFF"/>
                </a:solidFill>
                <a:latin typeface="Times New Roman" panose="02020603050405020304" pitchFamily="18" charset="0"/>
                <a:cs typeface="Times New Roman" panose="02020603050405020304" pitchFamily="18" charset="0"/>
              </a:rPr>
              <a:t>Охрана здоровья пациентов</a:t>
            </a:r>
          </a:p>
        </p:txBody>
      </p:sp>
    </p:spTree>
    <p:extLst>
      <p:ext uri="{BB962C8B-B14F-4D97-AF65-F5344CB8AC3E}">
        <p14:creationId xmlns:p14="http://schemas.microsoft.com/office/powerpoint/2010/main" val="299718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вал 3"/>
          <p:cNvSpPr>
            <a:spLocks noChangeArrowheads="1"/>
          </p:cNvSpPr>
          <p:nvPr/>
        </p:nvSpPr>
        <p:spPr bwMode="auto">
          <a:xfrm>
            <a:off x="4663441" y="2428876"/>
            <a:ext cx="2895600" cy="1571625"/>
          </a:xfrm>
          <a:prstGeom prst="ellipse">
            <a:avLst/>
          </a:prstGeom>
          <a:solidFill>
            <a:schemeClr val="accent2">
              <a:lumMod val="75000"/>
            </a:schemeClr>
          </a:solidFill>
          <a:ln w="25400" algn="ctr">
            <a:solidFill>
              <a:srgbClr val="FF0000"/>
            </a:solidFill>
            <a:round/>
            <a:headEnd/>
            <a:tailEnd/>
          </a:ln>
        </p:spPr>
        <p:txBody>
          <a:bodyPr anchor="ctr"/>
          <a:lstStyle/>
          <a:p>
            <a:pPr algn="ctr">
              <a:defRPr/>
            </a:pPr>
            <a:r>
              <a:rPr lang="ru-RU" sz="2000" b="1" dirty="0">
                <a:solidFill>
                  <a:srgbClr val="FFFF00"/>
                </a:solidFill>
                <a:latin typeface="Times New Roman" pitchFamily="18" charset="0"/>
                <a:cs typeface="Times New Roman" pitchFamily="18" charset="0"/>
              </a:rPr>
              <a:t>Инфекционный контроль</a:t>
            </a:r>
          </a:p>
          <a:p>
            <a:pPr algn="ctr">
              <a:defRPr/>
            </a:pPr>
            <a:r>
              <a:rPr lang="ru-RU" sz="2000" b="1" dirty="0">
                <a:solidFill>
                  <a:srgbClr val="FFFF00"/>
                </a:solidFill>
                <a:latin typeface="Times New Roman" pitchFamily="18" charset="0"/>
                <a:cs typeface="Times New Roman" pitchFamily="18" charset="0"/>
              </a:rPr>
              <a:t>8 стандартов</a:t>
            </a:r>
          </a:p>
        </p:txBody>
      </p:sp>
      <p:sp>
        <p:nvSpPr>
          <p:cNvPr id="111619" name="Прямоугольная выноска 4"/>
          <p:cNvSpPr>
            <a:spLocks noChangeArrowheads="1"/>
          </p:cNvSpPr>
          <p:nvPr/>
        </p:nvSpPr>
        <p:spPr bwMode="auto">
          <a:xfrm>
            <a:off x="1809750" y="642938"/>
            <a:ext cx="2357438" cy="1357312"/>
          </a:xfrm>
          <a:prstGeom prst="wedgeRectCallout">
            <a:avLst>
              <a:gd name="adj1" fmla="val 81083"/>
              <a:gd name="adj2" fmla="val 84653"/>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1. Организация ИК</a:t>
            </a:r>
            <a:endParaRPr lang="ru-RU" altLang="ru-RU">
              <a:solidFill>
                <a:schemeClr val="bg1"/>
              </a:solidFill>
            </a:endParaRPr>
          </a:p>
        </p:txBody>
      </p:sp>
      <p:sp>
        <p:nvSpPr>
          <p:cNvPr id="111620" name="Прямоугольная выноска 5"/>
          <p:cNvSpPr>
            <a:spLocks noChangeArrowheads="1"/>
          </p:cNvSpPr>
          <p:nvPr/>
        </p:nvSpPr>
        <p:spPr bwMode="auto">
          <a:xfrm>
            <a:off x="5024438" y="357189"/>
            <a:ext cx="2286000" cy="1214437"/>
          </a:xfrm>
          <a:prstGeom prst="wedgeRectCallout">
            <a:avLst>
              <a:gd name="adj1" fmla="val 1472"/>
              <a:gd name="adj2" fmla="val 111556"/>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rPr>
              <a:t>2. </a:t>
            </a:r>
            <a:r>
              <a:rPr lang="ru-RU" altLang="ru-RU" b="1">
                <a:solidFill>
                  <a:schemeClr val="bg1"/>
                </a:solidFill>
                <a:latin typeface="Times New Roman" panose="02020603050405020304" pitchFamily="18" charset="0"/>
              </a:rPr>
              <a:t>Технические руководящие принципы</a:t>
            </a:r>
            <a:endParaRPr lang="ru-RU" altLang="ru-RU">
              <a:solidFill>
                <a:srgbClr val="FFFFFF"/>
              </a:solidFill>
              <a:latin typeface="Times New Roman" panose="02020603050405020304" pitchFamily="18" charset="0"/>
              <a:cs typeface="Times New Roman" panose="02020603050405020304" pitchFamily="18" charset="0"/>
            </a:endParaRPr>
          </a:p>
        </p:txBody>
      </p:sp>
      <p:sp>
        <p:nvSpPr>
          <p:cNvPr id="111621" name="Прямоугольная выноска 6"/>
          <p:cNvSpPr>
            <a:spLocks noChangeArrowheads="1"/>
          </p:cNvSpPr>
          <p:nvPr/>
        </p:nvSpPr>
        <p:spPr bwMode="auto">
          <a:xfrm>
            <a:off x="8024814" y="714375"/>
            <a:ext cx="2357437" cy="1214438"/>
          </a:xfrm>
          <a:prstGeom prst="wedgeRectCallout">
            <a:avLst>
              <a:gd name="adj1" fmla="val -82435"/>
              <a:gd name="adj2" fmla="val 94444"/>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3. </a:t>
            </a:r>
            <a:r>
              <a:rPr lang="ru-RU" altLang="ru-RU" b="1">
                <a:solidFill>
                  <a:schemeClr val="bg1"/>
                </a:solidFill>
                <a:latin typeface="Comic Sans MS" panose="030F0702030302020204" pitchFamily="66" charset="0"/>
                <a:cs typeface="Times New Roman" panose="02020603050405020304" pitchFamily="18" charset="0"/>
              </a:rPr>
              <a:t>Кадровые  ресурсы</a:t>
            </a:r>
            <a:endParaRPr lang="ru-RU" altLang="ru-RU">
              <a:solidFill>
                <a:srgbClr val="FFFFFF"/>
              </a:solidFill>
              <a:latin typeface="Times New Roman" panose="02020603050405020304" pitchFamily="18" charset="0"/>
              <a:cs typeface="Times New Roman" panose="02020603050405020304" pitchFamily="18" charset="0"/>
            </a:endParaRPr>
          </a:p>
        </p:txBody>
      </p:sp>
      <p:sp>
        <p:nvSpPr>
          <p:cNvPr id="111622" name="Прямоугольная выноска 7"/>
          <p:cNvSpPr>
            <a:spLocks noChangeArrowheads="1"/>
          </p:cNvSpPr>
          <p:nvPr/>
        </p:nvSpPr>
        <p:spPr bwMode="auto">
          <a:xfrm>
            <a:off x="8096251" y="2714625"/>
            <a:ext cx="2392363" cy="1214438"/>
          </a:xfrm>
          <a:prstGeom prst="wedgeRectCallout">
            <a:avLst>
              <a:gd name="adj1" fmla="val -69111"/>
              <a:gd name="adj2" fmla="val 981"/>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4. </a:t>
            </a:r>
            <a:r>
              <a:rPr lang="ru-RU" altLang="ru-RU" b="1">
                <a:solidFill>
                  <a:schemeClr val="bg1"/>
                </a:solidFill>
                <a:latin typeface="Comic Sans MS" panose="030F0702030302020204" pitchFamily="66" charset="0"/>
                <a:cs typeface="Times New Roman" panose="02020603050405020304" pitchFamily="18" charset="0"/>
              </a:rPr>
              <a:t>Надзор и соблюдение ИК</a:t>
            </a:r>
            <a:endParaRPr lang="ru-RU" altLang="ru-RU">
              <a:solidFill>
                <a:srgbClr val="FFFFFF"/>
              </a:solidFill>
              <a:latin typeface="Times New Roman" panose="02020603050405020304" pitchFamily="18" charset="0"/>
              <a:cs typeface="Times New Roman" panose="02020603050405020304" pitchFamily="18" charset="0"/>
            </a:endParaRPr>
          </a:p>
        </p:txBody>
      </p:sp>
      <p:sp>
        <p:nvSpPr>
          <p:cNvPr id="111623" name="Прямоугольная выноска 8"/>
          <p:cNvSpPr>
            <a:spLocks noChangeArrowheads="1"/>
          </p:cNvSpPr>
          <p:nvPr/>
        </p:nvSpPr>
        <p:spPr bwMode="auto">
          <a:xfrm>
            <a:off x="7953375" y="4714876"/>
            <a:ext cx="2357438" cy="1357313"/>
          </a:xfrm>
          <a:prstGeom prst="wedgeRectCallout">
            <a:avLst>
              <a:gd name="adj1" fmla="val -83023"/>
              <a:gd name="adj2" fmla="val -105671"/>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5.</a:t>
            </a:r>
            <a:r>
              <a:rPr lang="ru-RU" altLang="ru-RU" b="1">
                <a:solidFill>
                  <a:schemeClr val="bg1"/>
                </a:solidFill>
                <a:latin typeface="Comic Sans MS" panose="030F0702030302020204" pitchFamily="66" charset="0"/>
                <a:cs typeface="Times New Roman" panose="02020603050405020304" pitchFamily="18" charset="0"/>
              </a:rPr>
              <a:t>Микробиологическая лаборатория</a:t>
            </a:r>
            <a:endParaRPr lang="ru-RU" altLang="ru-RU">
              <a:solidFill>
                <a:srgbClr val="FFFFFF"/>
              </a:solidFill>
              <a:latin typeface="Times New Roman" panose="02020603050405020304" pitchFamily="18" charset="0"/>
              <a:cs typeface="Times New Roman" panose="02020603050405020304" pitchFamily="18" charset="0"/>
            </a:endParaRPr>
          </a:p>
        </p:txBody>
      </p:sp>
      <p:sp>
        <p:nvSpPr>
          <p:cNvPr id="111624" name="Прямоугольная выноска 9"/>
          <p:cNvSpPr>
            <a:spLocks noChangeArrowheads="1"/>
          </p:cNvSpPr>
          <p:nvPr/>
        </p:nvSpPr>
        <p:spPr bwMode="auto">
          <a:xfrm>
            <a:off x="4953001" y="4786314"/>
            <a:ext cx="2214563" cy="1285875"/>
          </a:xfrm>
          <a:prstGeom prst="wedgeRectCallout">
            <a:avLst>
              <a:gd name="adj1" fmla="val -3523"/>
              <a:gd name="adj2" fmla="val -96060"/>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6. Окружающая среда</a:t>
            </a:r>
            <a:endParaRPr lang="ru-RU" altLang="ru-RU">
              <a:solidFill>
                <a:srgbClr val="FFFFFF"/>
              </a:solidFill>
              <a:latin typeface="Times New Roman" panose="02020603050405020304" pitchFamily="18" charset="0"/>
              <a:cs typeface="Times New Roman" panose="02020603050405020304" pitchFamily="18" charset="0"/>
            </a:endParaRPr>
          </a:p>
        </p:txBody>
      </p:sp>
      <p:sp>
        <p:nvSpPr>
          <p:cNvPr id="111625" name="Прямоугольная выноска 10"/>
          <p:cNvSpPr>
            <a:spLocks noChangeArrowheads="1"/>
          </p:cNvSpPr>
          <p:nvPr/>
        </p:nvSpPr>
        <p:spPr bwMode="auto">
          <a:xfrm>
            <a:off x="2024064" y="4714875"/>
            <a:ext cx="2143125" cy="1428750"/>
          </a:xfrm>
          <a:prstGeom prst="wedgeRectCallout">
            <a:avLst>
              <a:gd name="adj1" fmla="val 79338"/>
              <a:gd name="adj2" fmla="val -98148"/>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7. </a:t>
            </a:r>
            <a:r>
              <a:rPr lang="ru-RU" altLang="ru-RU" b="1">
                <a:solidFill>
                  <a:schemeClr val="bg1"/>
                </a:solidFill>
                <a:latin typeface="Comic Sans MS" panose="030F0702030302020204" pitchFamily="66" charset="0"/>
                <a:cs typeface="Times New Roman" panose="02020603050405020304" pitchFamily="18" charset="0"/>
              </a:rPr>
              <a:t>Мониторинг и оценка программ</a:t>
            </a:r>
            <a:endParaRPr lang="ru-RU" altLang="ru-RU">
              <a:solidFill>
                <a:srgbClr val="FFFFFF"/>
              </a:solidFill>
              <a:latin typeface="Times New Roman" panose="02020603050405020304" pitchFamily="18" charset="0"/>
              <a:cs typeface="Times New Roman" panose="02020603050405020304" pitchFamily="18" charset="0"/>
            </a:endParaRPr>
          </a:p>
        </p:txBody>
      </p:sp>
      <p:sp>
        <p:nvSpPr>
          <p:cNvPr id="111626" name="Прямоугольная выноска 11"/>
          <p:cNvSpPr>
            <a:spLocks noChangeArrowheads="1"/>
          </p:cNvSpPr>
          <p:nvPr/>
        </p:nvSpPr>
        <p:spPr bwMode="auto">
          <a:xfrm>
            <a:off x="1809750" y="2643189"/>
            <a:ext cx="2286000" cy="1214437"/>
          </a:xfrm>
          <a:prstGeom prst="wedgeRectCallout">
            <a:avLst>
              <a:gd name="adj1" fmla="val 72935"/>
              <a:gd name="adj2" fmla="val -4514"/>
            </a:avLst>
          </a:prstGeom>
          <a:solidFill>
            <a:schemeClr val="accent1"/>
          </a:solidFill>
          <a:ln w="25400" algn="ctr">
            <a:solidFill>
              <a:srgbClr val="800000"/>
            </a:solidFill>
            <a:miter lim="800000"/>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chemeClr val="bg1"/>
                </a:solidFill>
                <a:latin typeface="Comic Sans MS" panose="030F0702030302020204" pitchFamily="66" charset="0"/>
              </a:rPr>
              <a:t>8. </a:t>
            </a:r>
            <a:r>
              <a:rPr lang="ru-RU" altLang="ru-RU" b="1">
                <a:solidFill>
                  <a:schemeClr val="bg1"/>
                </a:solidFill>
                <a:latin typeface="Comic Sans MS" panose="030F0702030302020204" pitchFamily="66" charset="0"/>
                <a:cs typeface="Times New Roman" panose="02020603050405020304" pitchFamily="18" charset="0"/>
              </a:rPr>
              <a:t>Связь с др. службами и ОЗ</a:t>
            </a:r>
            <a:endParaRPr lang="ru-RU" altLang="ru-RU">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45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1084997"/>
          </a:xfrm>
        </p:spPr>
        <p:txBody>
          <a:bodyPr>
            <a:normAutofit/>
          </a:bodyPr>
          <a:lstStyle/>
          <a:p>
            <a:pPr algn="ctr"/>
            <a:r>
              <a:rPr lang="ru-RU" sz="3200" b="1" dirty="0">
                <a:solidFill>
                  <a:srgbClr val="FF0000"/>
                </a:solidFill>
                <a:latin typeface="Times New Roman" pitchFamily="18" charset="0"/>
                <a:cs typeface="Times New Roman" pitchFamily="18" charset="0"/>
              </a:rPr>
              <a:t>Основные компоненты программ профилактики инфекций и инфекционного контроля</a:t>
            </a:r>
            <a:endParaRPr lang="ru-RU" sz="3200" dirty="0"/>
          </a:p>
        </p:txBody>
      </p:sp>
      <p:graphicFrame>
        <p:nvGraphicFramePr>
          <p:cNvPr id="4" name="Объект 3"/>
          <p:cNvGraphicFramePr>
            <a:graphicFrameLocks noGrp="1"/>
          </p:cNvGraphicFramePr>
          <p:nvPr>
            <p:ph idx="1"/>
            <p:extLst/>
          </p:nvPr>
        </p:nvGraphicFramePr>
        <p:xfrm>
          <a:off x="167640" y="1493521"/>
          <a:ext cx="1202436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144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DD50B-967A-41A3-AB40-755837546883}"/>
              </a:ext>
            </a:extLst>
          </p:cNvPr>
          <p:cNvSpPr txBox="1"/>
          <p:nvPr/>
        </p:nvSpPr>
        <p:spPr>
          <a:xfrm>
            <a:off x="645459" y="960120"/>
            <a:ext cx="3482041" cy="3529584"/>
          </a:xfrm>
          <a:prstGeom prst="rect">
            <a:avLst/>
          </a:prstGeom>
        </p:spPr>
        <p:txBody>
          <a:bodyPr rot="0" spcFirstLastPara="0" vertOverflow="overflow" horzOverflow="overflow" vert="horz" lIns="228600" tIns="228600" rIns="228600" bIns="228600" numCol="1" spcCol="0" rtlCol="0" fromWordArt="0" anchor="ctr" anchorCtr="0" forceAA="0" compatLnSpc="1">
            <a:prstTxWarp prst="textNoShape">
              <a:avLst/>
            </a:prstTxWarp>
            <a:normAutofit/>
          </a:bodyPr>
          <a:lstStyle/>
          <a:p>
            <a:pPr algn="ctr">
              <a:lnSpc>
                <a:spcPct val="85000"/>
              </a:lnSpc>
              <a:spcBef>
                <a:spcPct val="0"/>
              </a:spcBef>
              <a:spcAft>
                <a:spcPts val="600"/>
              </a:spcAft>
            </a:pPr>
            <a:r>
              <a:rPr lang="en-US" sz="4400" b="1" spc="-150" dirty="0" err="1">
                <a:solidFill>
                  <a:srgbClr val="FF0000"/>
                </a:solidFill>
                <a:ea typeface="+mj-ea"/>
                <a:cs typeface="+mj-cs"/>
              </a:rPr>
              <a:t>Компоненты</a:t>
            </a:r>
            <a:r>
              <a:rPr lang="en-US" sz="4400" b="1" spc="-150" dirty="0">
                <a:solidFill>
                  <a:srgbClr val="FF0000"/>
                </a:solidFill>
                <a:ea typeface="+mj-ea"/>
                <a:cs typeface="+mj-cs"/>
              </a:rPr>
              <a:t> </a:t>
            </a:r>
            <a:r>
              <a:rPr lang="en-US" sz="4400" b="1" spc="-150" dirty="0" err="1">
                <a:solidFill>
                  <a:srgbClr val="FF0000"/>
                </a:solidFill>
                <a:ea typeface="+mj-ea"/>
                <a:cs typeface="+mj-cs"/>
              </a:rPr>
              <a:t>программы</a:t>
            </a:r>
            <a:r>
              <a:rPr lang="en-US" sz="4400" b="1" spc="-150" dirty="0">
                <a:solidFill>
                  <a:srgbClr val="FF0000"/>
                </a:solidFill>
                <a:ea typeface="+mj-ea"/>
                <a:cs typeface="+mj-cs"/>
              </a:rPr>
              <a:t> </a:t>
            </a:r>
            <a:r>
              <a:rPr lang="ru-RU" sz="4400" b="1" spc="-150" dirty="0">
                <a:solidFill>
                  <a:srgbClr val="FF0000"/>
                </a:solidFill>
                <a:ea typeface="+mj-ea"/>
                <a:cs typeface="+mj-cs"/>
              </a:rPr>
              <a:t>ПИИК</a:t>
            </a:r>
            <a:endParaRPr lang="en-US" sz="4400" b="1" spc="-150" dirty="0">
              <a:solidFill>
                <a:srgbClr val="FF0000"/>
              </a:solidFill>
              <a:ea typeface="+mj-ea"/>
              <a:cs typeface="+mj-cs"/>
            </a:endParaRPr>
          </a:p>
        </p:txBody>
      </p:sp>
      <p:sp>
        <p:nvSpPr>
          <p:cNvPr id="3" name="Объект 2">
            <a:extLst>
              <a:ext uri="{FF2B5EF4-FFF2-40B4-BE49-F238E27FC236}">
                <a16:creationId xmlns:a16="http://schemas.microsoft.com/office/drawing/2014/main" id="{3B1218D7-12CF-40B8-8820-A742A2DFE2B5}"/>
              </a:ext>
            </a:extLst>
          </p:cNvPr>
          <p:cNvSpPr>
            <a:spLocks noGrp="1"/>
          </p:cNvSpPr>
          <p:nvPr>
            <p:ph idx="4294967295"/>
          </p:nvPr>
        </p:nvSpPr>
        <p:spPr>
          <a:xfrm>
            <a:off x="4983164" y="960120"/>
            <a:ext cx="5511800" cy="4171278"/>
          </a:xfrm>
        </p:spPr>
        <p:txBody>
          <a:bodyPr vert="horz" lIns="91440" tIns="45720" rIns="91440" bIns="45720" rtlCol="0" anchor="ctr">
            <a:normAutofit/>
          </a:bodyPr>
          <a:lstStyle/>
          <a:p>
            <a:r>
              <a:rPr lang="en-US"/>
              <a:t>•</a:t>
            </a:r>
          </a:p>
          <a:p>
            <a:endParaRPr lang="en-US"/>
          </a:p>
        </p:txBody>
      </p:sp>
      <p:pic>
        <p:nvPicPr>
          <p:cNvPr id="5" name="Рисунок 4"/>
          <p:cNvPicPr>
            <a:picLocks noChangeAspect="1"/>
          </p:cNvPicPr>
          <p:nvPr/>
        </p:nvPicPr>
        <p:blipFill>
          <a:blip r:embed="rId2" cstate="print"/>
          <a:stretch>
            <a:fillRect/>
          </a:stretch>
        </p:blipFill>
        <p:spPr>
          <a:xfrm>
            <a:off x="2944524" y="-197990"/>
            <a:ext cx="8966490" cy="725398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756419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A5F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a:normAutofit/>
          </a:bodyPr>
          <a:lstStyle/>
          <a:p>
            <a:pPr algn="ctr">
              <a:defRPr/>
            </a:pPr>
            <a:r>
              <a:rPr lang="ru-RU" sz="2400" b="1" dirty="0">
                <a:solidFill>
                  <a:schemeClr val="bg1"/>
                </a:solidFill>
                <a:latin typeface="Arial Black" pitchFamily="34" charset="0"/>
              </a:rPr>
              <a:t>Основной компонент 1: Программы профилактики инфекций и инфекционного контроля (ПИИК)</a:t>
            </a:r>
            <a:br>
              <a:rPr lang="ru-RU" sz="2400" dirty="0">
                <a:solidFill>
                  <a:schemeClr val="bg1"/>
                </a:solidFill>
                <a:latin typeface="Arial Black" pitchFamily="34" charset="0"/>
              </a:rPr>
            </a:br>
            <a:endParaRPr lang="ru-RU" sz="2400" dirty="0">
              <a:solidFill>
                <a:schemeClr val="bg1"/>
              </a:solidFill>
              <a:latin typeface="Arial Black" pitchFamily="34" charset="0"/>
            </a:endParaRPr>
          </a:p>
        </p:txBody>
      </p:sp>
      <p:sp>
        <p:nvSpPr>
          <p:cNvPr id="3" name="Объект 2"/>
          <p:cNvSpPr>
            <a:spLocks noGrp="1"/>
          </p:cNvSpPr>
          <p:nvPr>
            <p:ph idx="1"/>
          </p:nvPr>
        </p:nvSpPr>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a:normAutofit/>
          </a:bodyPr>
          <a:lstStyle/>
          <a:p>
            <a:pPr algn="ctr">
              <a:defRPr/>
            </a:pPr>
            <a:r>
              <a:rPr lang="ru-RU" sz="2400" b="1" dirty="0">
                <a:solidFill>
                  <a:srgbClr val="FF0000"/>
                </a:solidFill>
              </a:rPr>
              <a:t>ПИИК - один из компонентов предоставления безопасных и высококачественных медицинских услуг</a:t>
            </a:r>
          </a:p>
          <a:p>
            <a:pPr marL="0" indent="0" algn="ctr">
              <a:buNone/>
              <a:defRPr/>
            </a:pPr>
            <a:r>
              <a:rPr lang="ru-RU" sz="2400" b="1" dirty="0">
                <a:solidFill>
                  <a:srgbClr val="0000FF"/>
                </a:solidFill>
              </a:rPr>
              <a:t> Глобальный опрос ВОЗ (2015г):</a:t>
            </a:r>
          </a:p>
          <a:p>
            <a:pPr algn="just">
              <a:defRPr/>
            </a:pPr>
            <a:r>
              <a:rPr lang="ru-RU" sz="2400" dirty="0"/>
              <a:t>Из 133 стран-респондентов только 54 (41%) имели национальную программу ПИИК </a:t>
            </a:r>
          </a:p>
          <a:p>
            <a:pPr algn="just">
              <a:defRPr/>
            </a:pPr>
            <a:r>
              <a:rPr lang="ru-RU" sz="2400" dirty="0"/>
              <a:t>85%  документов  во всех странах посвящено структуре и целям программы ПИИК</a:t>
            </a:r>
          </a:p>
          <a:p>
            <a:pPr algn="just">
              <a:defRPr/>
            </a:pPr>
            <a:r>
              <a:rPr lang="ru-RU" sz="2400" dirty="0"/>
              <a:t>Только 60% указали на важность наличия квалифицированного и преданного персонала для поддержки программы</a:t>
            </a:r>
          </a:p>
          <a:p>
            <a:pPr algn="just">
              <a:defRPr/>
            </a:pPr>
            <a:r>
              <a:rPr lang="ru-RU" sz="2400" dirty="0"/>
              <a:t>Только 44% стран подчеркнули необходимость адекватного бюджета и инфраструктуры гигиены</a:t>
            </a:r>
          </a:p>
          <a:p>
            <a:pPr algn="just">
              <a:defRPr/>
            </a:pPr>
            <a:endParaRPr lang="ru-RU" sz="2400" dirty="0"/>
          </a:p>
        </p:txBody>
      </p:sp>
      <p:sp>
        <p:nvSpPr>
          <p:cNvPr id="4" name="Дата 3"/>
          <p:cNvSpPr>
            <a:spLocks noGrp="1"/>
          </p:cNvSpPr>
          <p:nvPr>
            <p:ph type="dt" sz="half" idx="10"/>
          </p:nvPr>
        </p:nvSpPr>
        <p:spPr/>
        <p:txBody>
          <a:bodyPr/>
          <a:lstStyle/>
          <a:p>
            <a:pPr>
              <a:defRPr/>
            </a:pPr>
            <a:r>
              <a:rPr lang="ru-RU"/>
              <a:t>153</a:t>
            </a:r>
          </a:p>
        </p:txBody>
      </p:sp>
      <p:sp>
        <p:nvSpPr>
          <p:cNvPr id="45061" name="Номер слайда 4"/>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86C59C-AE28-4E19-91FF-4089E0C45245}" type="slidenum">
              <a:rPr lang="ru-RU" altLang="ru-RU" sz="1200">
                <a:solidFill>
                  <a:srgbClr val="898989"/>
                </a:solidFill>
              </a:rPr>
              <a:pPr>
                <a:spcBef>
                  <a:spcPct val="0"/>
                </a:spcBef>
                <a:buFontTx/>
                <a:buNone/>
              </a:pPr>
              <a:t>9</a:t>
            </a:fld>
            <a:endParaRPr lang="ru-RU" altLang="ru-RU" sz="1200">
              <a:solidFill>
                <a:srgbClr val="898989"/>
              </a:solidFill>
            </a:endParaRPr>
          </a:p>
        </p:txBody>
      </p:sp>
    </p:spTree>
    <p:extLst>
      <p:ext uri="{BB962C8B-B14F-4D97-AF65-F5344CB8AC3E}">
        <p14:creationId xmlns:p14="http://schemas.microsoft.com/office/powerpoint/2010/main" val="38675820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1894</Words>
  <Application>Microsoft Office PowerPoint</Application>
  <PresentationFormat>Широкоэкранный</PresentationFormat>
  <Paragraphs>148</Paragraphs>
  <Slides>24</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24</vt:i4>
      </vt:variant>
    </vt:vector>
  </HeadingPairs>
  <TitlesOfParts>
    <vt:vector size="31" baseType="lpstr">
      <vt:lpstr>Arial</vt:lpstr>
      <vt:lpstr>Arial Black</vt:lpstr>
      <vt:lpstr>Calibri</vt:lpstr>
      <vt:lpstr>Calibri Light</vt:lpstr>
      <vt:lpstr>Comic Sans MS</vt:lpstr>
      <vt:lpstr>Times New Roman</vt:lpstr>
      <vt:lpstr>Тема Office</vt:lpstr>
      <vt:lpstr>Приоритетные программы профилактики инфекций и инфекционного контроля</vt:lpstr>
      <vt:lpstr>Инфекционный контроль</vt:lpstr>
      <vt:lpstr>Инфекционный контроль</vt:lpstr>
      <vt:lpstr>  Основные компоненты для программ профилактики инфекций и инфекционного контроля   Второе совещание Неформальной сети по профилактике инфекций и инфекционному контролю в здравоохранении  26–27 июня 2008 г., Женева, Швейцария, ВОЗ </vt:lpstr>
      <vt:lpstr>Презентация PowerPoint</vt:lpstr>
      <vt:lpstr>Презентация PowerPoint</vt:lpstr>
      <vt:lpstr>Основные компоненты программ профилактики инфекций и инфекционного контроля</vt:lpstr>
      <vt:lpstr>Презентация PowerPoint</vt:lpstr>
      <vt:lpstr>Основной компонент 1: Программы профилактики инфекций и инфекционного контроля (ПИИК) </vt:lpstr>
      <vt:lpstr>Основной компонент 1: Программы профилактики инфекций и инфекционного контроля (ПИИК) </vt:lpstr>
      <vt:lpstr>      Приказ МЗ РБ  №1301 от 29.12.2015г «О мерах  по снижению антибактериальной резистентности микроорганизмов»,  пункт  1.8  </vt:lpstr>
      <vt:lpstr>Задачи группы  ИК</vt:lpstr>
      <vt:lpstr>Основной компонент 1: Программы профилактики инфекций и инфекционного контроля (ПИИК) </vt:lpstr>
      <vt:lpstr>Основной компонент 3: Обучение и подготовка в области профилактики инфекций и инфекционного контроля (ПИИК) </vt:lpstr>
      <vt:lpstr> Три целевых категории требуют различных стратегий и содержания обучения:  </vt:lpstr>
      <vt:lpstr>Основные компетенции для специалистов по профилактике инфекций и контролю над ними</vt:lpstr>
      <vt:lpstr>Презентация PowerPoint</vt:lpstr>
      <vt:lpstr>•Область: Лидерство и управление программами профилактики и контроля инфекций </vt:lpstr>
      <vt:lpstr>•Область: Лидерство и управление программами профилактики и контроля инфекций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Приоритетные программы профилактики инфекций и инфекционного контроля</dc:title>
  <dc:creator>User</dc:creator>
  <cp:lastModifiedBy>User</cp:lastModifiedBy>
  <cp:revision>2</cp:revision>
  <dcterms:created xsi:type="dcterms:W3CDTF">2023-12-01T10:50:39Z</dcterms:created>
  <dcterms:modified xsi:type="dcterms:W3CDTF">2023-12-01T11:01:19Z</dcterms:modified>
</cp:coreProperties>
</file>